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6858000" cx="12192000"/>
  <p:notesSz cx="6858000" cy="9144000"/>
  <p:embeddedFontLst>
    <p:embeddedFont>
      <p:font typeface="Roboto"/>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0" roundtripDataSignature="AMtx7mjNpj7eJwRRB0LzVNabxa1HQFee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Lato-bold.fntdata"/><Relationship Id="rId32" Type="http://schemas.openxmlformats.org/officeDocument/2006/relationships/slide" Target="slides/slide27.xml"/><Relationship Id="rId76" Type="http://schemas.openxmlformats.org/officeDocument/2006/relationships/font" Target="fonts/Lato-regular.fntdata"/><Relationship Id="rId35" Type="http://schemas.openxmlformats.org/officeDocument/2006/relationships/slide" Target="slides/slide30.xml"/><Relationship Id="rId79" Type="http://schemas.openxmlformats.org/officeDocument/2006/relationships/font" Target="fonts/Lato-boldItalic.fntdata"/><Relationship Id="rId34" Type="http://schemas.openxmlformats.org/officeDocument/2006/relationships/slide" Target="slides/slide29.xml"/><Relationship Id="rId78" Type="http://schemas.openxmlformats.org/officeDocument/2006/relationships/font" Target="fonts/La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fd64b27c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26fd64b27c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a679c2506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a679c2506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6a679c2506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907f8584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907f8584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6907f8584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842e95d6f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2b842e95d6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842e95d6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842e95d6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b842e95d6f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9101af0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9101af02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b9101af02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6ae556848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6ae556848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c6ae556848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9bd347377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69bd34737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6ae556848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6ae55684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2c6ae556848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9c7e16d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9c7e16de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69c7e16de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6ae556848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6ae556848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c6ae556848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0ec069af7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0ec069af7_0_6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c0ec069af7_0_6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a9b3a98e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a9b3a98e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6a9b3a98e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0ec069af7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0ec069af7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c0ec069af7_0_5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6ae556848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6ae556848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c6ae556848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b66a5bbf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b66a5bbfa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6b66a5bbfa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6ae556848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6ae556848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c6ae556848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6ae556848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c6ae556848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c6ae556848_0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6ae556848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6ae556848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c6ae556848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6e669f73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6e669f73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c6e669f73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6e669f73f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6e669f73f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c6e669f73f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6e669f73f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6e669f73f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c6e669f73f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6e669f73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6e669f73f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c6e669f73f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6e669f73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6e669f73f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c6e669f73f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6e669f73f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c6e669f73f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c6e669f73f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6e669f73f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6e669f73f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c6e669f73f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6e669f73f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c6e669f73f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c6e669f73f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6e669f73f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c6e669f73f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c6e669f73f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cb15f0c2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cb15f0c22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26cb15f0c22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fd64b27c2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fd64b27c2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6fd64b27c2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fd64b27c2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fd64b27c2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26fd64b27c2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fd64b27c2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fd64b27c2_0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26fd64b27c2_0_2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fd64b27c2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fd64b27c2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26fd64b27c2_0_2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fd64b27c2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fd64b27c2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6fd64b27c2_0_2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fd64b27c2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fd64b27c2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6fd64b27c2_0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fd64b27c2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fd64b27c2_0_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6fd64b27c2_0_2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fd64b27c2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fd64b27c2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6fd64b27c2_0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fd64b27c2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fd64b27c2_0_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6fd64b27c2_0_2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fd64b27c2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fd64b27c2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26fd64b27c2_0_2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fd64b27c2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fd64b27c2_0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26fd64b27c2_0_2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6fd64b27c2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6fd64b27c2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26fd64b27c2_0_2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fd64b27c2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fd64b27c2_0_2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6fd64b27c2_0_2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fd64b27c2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fd64b27c2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26fd64b27c2_0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fd64b27c2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6fd64b27c2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26fd64b27c2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fd64b27c2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fd64b27c2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26fd64b27c2_0_1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fd64b27c2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fd64b27c2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26fd64b27c2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6fd64b27c2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6fd64b27c2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6fd64b27c2_0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fd64b27c2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fd64b27c2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6fd64b27c2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fd64b27c2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fd64b27c2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26fd64b27c2_0_1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fd64b27c2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6fd64b27c2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26fd64b27c2_0_1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c0ec069af7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c0ec069af7_0_4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914400" y="2130428"/>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 type="body"/>
          </p:nvPr>
        </p:nvSpPr>
        <p:spPr>
          <a:xfrm rot="5400000">
            <a:off x="3833019" y="-1623215"/>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10688638" y="1371604"/>
            <a:ext cx="5851525" cy="365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0"/>
          <p:cNvSpPr txBox="1"/>
          <p:nvPr>
            <p:ph idx="1" type="body"/>
          </p:nvPr>
        </p:nvSpPr>
        <p:spPr>
          <a:xfrm rot="5400000">
            <a:off x="3271838" y="-2184396"/>
            <a:ext cx="5851525" cy="1076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609600" y="1600203"/>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963084" y="4406903"/>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 type="body"/>
          </p:nvPr>
        </p:nvSpPr>
        <p:spPr>
          <a:xfrm>
            <a:off x="812800" y="1600203"/>
            <a:ext cx="7213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8229600" y="1600203"/>
            <a:ext cx="7213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6193369"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6193369"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609602"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4766733" y="273053"/>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7"/>
          <p:cNvSpPr txBox="1"/>
          <p:nvPr>
            <p:ph idx="2" type="body"/>
          </p:nvPr>
        </p:nvSpPr>
        <p:spPr>
          <a:xfrm>
            <a:off x="609602" y="1435103"/>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7"/>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p:nvPr>
            <p:ph idx="2" type="pic"/>
          </p:nvPr>
        </p:nvSpPr>
        <p:spPr>
          <a:xfrm>
            <a:off x="2389717" y="612775"/>
            <a:ext cx="7315200" cy="4114800"/>
          </a:xfrm>
          <a:prstGeom prst="rect">
            <a:avLst/>
          </a:prstGeom>
          <a:noFill/>
          <a:ln>
            <a:noFill/>
          </a:ln>
        </p:spPr>
      </p:sp>
      <p:sp>
        <p:nvSpPr>
          <p:cNvPr id="68" name="Google Shape;68;p28"/>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609600" y="1600203"/>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9.png"/><Relationship Id="rId6"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18.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57.png"/><Relationship Id="rId8"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 Id="rId4" Type="http://schemas.openxmlformats.org/officeDocument/2006/relationships/image" Target="../media/image70.png"/><Relationship Id="rId5"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3.png"/><Relationship Id="rId4" Type="http://schemas.openxmlformats.org/officeDocument/2006/relationships/image" Target="../media/image62.png"/><Relationship Id="rId5"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react.dev/%5C" TargetMode="External"/><Relationship Id="rId4" Type="http://schemas.openxmlformats.org/officeDocument/2006/relationships/hyperlink" Target="https://developer.mozilla.org/en-US/docs/Web/javascript" TargetMode="External"/><Relationship Id="rId5" Type="http://schemas.openxmlformats.org/officeDocument/2006/relationships/hyperlink" Target="https://www.w3schools.com/" TargetMode="External"/><Relationship Id="rId6" Type="http://schemas.openxmlformats.org/officeDocument/2006/relationships/hyperlink" Target="https://tailwindcss.com/docs/installation" TargetMode="External"/><Relationship Id="rId7" Type="http://schemas.openxmlformats.org/officeDocument/2006/relationships/hyperlink" Target="http://www.chartjs.org/docs/latest/charts/bar.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6fd64b27c2_0_6"/>
          <p:cNvSpPr txBox="1"/>
          <p:nvPr>
            <p:ph type="ctrTitle"/>
          </p:nvPr>
        </p:nvSpPr>
        <p:spPr>
          <a:xfrm>
            <a:off x="1618058" y="963375"/>
            <a:ext cx="8955900" cy="20439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46666"/>
              <a:buFont typeface="Calibri"/>
              <a:buNone/>
            </a:pPr>
            <a:r>
              <a:t/>
            </a:r>
            <a:endParaRPr sz="3000"/>
          </a:p>
          <a:p>
            <a:pPr indent="0" lvl="0" marL="0" rtl="0" algn="ctr">
              <a:spcBef>
                <a:spcPts val="0"/>
              </a:spcBef>
              <a:spcAft>
                <a:spcPts val="0"/>
              </a:spcAft>
              <a:buClr>
                <a:schemeClr val="dk1"/>
              </a:buClr>
              <a:buSzPct val="146666"/>
              <a:buFont typeface="Calibri"/>
              <a:buNone/>
            </a:pPr>
            <a:r>
              <a:rPr lang="en-US" sz="3000">
                <a:latin typeface="Arial"/>
                <a:ea typeface="Arial"/>
                <a:cs typeface="Arial"/>
                <a:sym typeface="Arial"/>
              </a:rPr>
              <a:t>Industry  Project </a:t>
            </a:r>
            <a:br>
              <a:rPr lang="en-US" sz="3000">
                <a:latin typeface="Arial"/>
                <a:ea typeface="Arial"/>
                <a:cs typeface="Arial"/>
                <a:sym typeface="Arial"/>
              </a:rPr>
            </a:br>
            <a:r>
              <a:rPr lang="en-US" sz="3000">
                <a:latin typeface="Arial"/>
                <a:ea typeface="Arial"/>
                <a:cs typeface="Arial"/>
                <a:sym typeface="Arial"/>
              </a:rPr>
              <a:t>Presentation </a:t>
            </a:r>
            <a:endParaRPr sz="3000">
              <a:latin typeface="Arial"/>
              <a:ea typeface="Arial"/>
              <a:cs typeface="Arial"/>
              <a:sym typeface="Arial"/>
            </a:endParaRPr>
          </a:p>
          <a:p>
            <a:pPr indent="0" lvl="0" marL="0" rtl="0" algn="ctr">
              <a:spcBef>
                <a:spcPts val="0"/>
              </a:spcBef>
              <a:spcAft>
                <a:spcPts val="0"/>
              </a:spcAft>
              <a:buClr>
                <a:schemeClr val="dk1"/>
              </a:buClr>
              <a:buSzPct val="146666"/>
              <a:buFont typeface="Calibri"/>
              <a:buNone/>
            </a:pPr>
            <a:r>
              <a:rPr lang="en-US" sz="3000">
                <a:latin typeface="Arial"/>
                <a:ea typeface="Arial"/>
                <a:cs typeface="Arial"/>
                <a:sym typeface="Arial"/>
              </a:rPr>
              <a:t>on </a:t>
            </a:r>
            <a:br>
              <a:rPr lang="en-US" sz="4000">
                <a:latin typeface="Arial"/>
                <a:ea typeface="Arial"/>
                <a:cs typeface="Arial"/>
                <a:sym typeface="Arial"/>
              </a:rPr>
            </a:br>
            <a:r>
              <a:rPr lang="en-US" sz="3200">
                <a:latin typeface="Arial"/>
                <a:ea typeface="Arial"/>
                <a:cs typeface="Arial"/>
                <a:sym typeface="Arial"/>
              </a:rPr>
              <a:t>“</a:t>
            </a:r>
            <a:r>
              <a:rPr b="1" lang="en-US" sz="3200"/>
              <a:t>DEVS TREE”</a:t>
            </a:r>
            <a:br>
              <a:rPr lang="en-US" sz="3300"/>
            </a:br>
            <a:endParaRPr sz="3300"/>
          </a:p>
        </p:txBody>
      </p:sp>
      <p:sp>
        <p:nvSpPr>
          <p:cNvPr id="89" name="Google Shape;89;g26fd64b27c2_0_6"/>
          <p:cNvSpPr txBox="1"/>
          <p:nvPr>
            <p:ph idx="1" type="subTitle"/>
          </p:nvPr>
        </p:nvSpPr>
        <p:spPr>
          <a:xfrm>
            <a:off x="1529708" y="2913417"/>
            <a:ext cx="9378900" cy="3690000"/>
          </a:xfrm>
          <a:prstGeom prst="rect">
            <a:avLst/>
          </a:prstGeom>
          <a:noFill/>
          <a:ln>
            <a:noFill/>
          </a:ln>
        </p:spPr>
        <p:txBody>
          <a:bodyPr anchorCtr="0" anchor="t" bIns="45700" lIns="91425" spcFirstLastPara="1" rIns="91425" wrap="square" tIns="45700">
            <a:noAutofit/>
          </a:bodyPr>
          <a:lstStyle/>
          <a:p>
            <a:pPr indent="0" lvl="0" marL="0" rtl="0" algn="l">
              <a:spcBef>
                <a:spcPts val="500"/>
              </a:spcBef>
              <a:spcAft>
                <a:spcPts val="0"/>
              </a:spcAft>
              <a:buClr>
                <a:schemeClr val="dk1"/>
              </a:buClr>
              <a:buSzPts val="2800"/>
              <a:buNone/>
            </a:pPr>
            <a:r>
              <a:rPr lang="en-US" sz="2800">
                <a:solidFill>
                  <a:schemeClr val="dk1"/>
                </a:solidFill>
              </a:rPr>
              <a:t>                                                       By</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  Name : Anuj jani </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        Enrollment No:21162102003</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Institute of Computer Technology, Ganpat University</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Date:30-4-2024</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Prof Umang Thakkar(internal)</a:t>
            </a:r>
            <a:endParaRPr sz="2800">
              <a:solidFill>
                <a:schemeClr val="dk1"/>
              </a:solidFill>
            </a:endParaRPr>
          </a:p>
          <a:p>
            <a:pPr indent="0" lvl="0" marL="0" rtl="0" algn="ctr">
              <a:spcBef>
                <a:spcPts val="500"/>
              </a:spcBef>
              <a:spcAft>
                <a:spcPts val="0"/>
              </a:spcAft>
              <a:buClr>
                <a:schemeClr val="dk1"/>
              </a:buClr>
              <a:buSzPts val="2800"/>
              <a:buNone/>
            </a:pPr>
            <a:r>
              <a:rPr lang="en-US" sz="2800">
                <a:solidFill>
                  <a:schemeClr val="dk1"/>
                </a:solidFill>
              </a:rPr>
              <a:t>Arat Patel (external)</a:t>
            </a:r>
            <a:endParaRPr sz="2800">
              <a:solidFill>
                <a:schemeClr val="dk1"/>
              </a:solidFill>
            </a:endParaRPr>
          </a:p>
          <a:p>
            <a:pPr indent="0" lvl="0" marL="0" rtl="0" algn="ctr">
              <a:spcBef>
                <a:spcPts val="500"/>
              </a:spcBef>
              <a:spcAft>
                <a:spcPts val="0"/>
              </a:spcAft>
              <a:buClr>
                <a:schemeClr val="dk1"/>
              </a:buClr>
              <a:buSzPts val="2800"/>
              <a:buNone/>
            </a:pPr>
            <a:r>
              <a:t/>
            </a:r>
            <a:endParaRPr sz="2800">
              <a:solidFill>
                <a:schemeClr val="dk1"/>
              </a:solidFill>
            </a:endParaRPr>
          </a:p>
          <a:p>
            <a:pPr indent="0" lvl="0" marL="0" rtl="0" algn="ctr">
              <a:spcBef>
                <a:spcPts val="500"/>
              </a:spcBef>
              <a:spcAft>
                <a:spcPts val="0"/>
              </a:spcAft>
              <a:buClr>
                <a:srgbClr val="888888"/>
              </a:buClr>
              <a:buSzPts val="2800"/>
              <a:buNone/>
            </a:pPr>
            <a:r>
              <a:t/>
            </a:r>
            <a:endParaRPr sz="2800">
              <a:solidFill>
                <a:schemeClr val="dk1"/>
              </a:solidFill>
              <a:latin typeface="Calibri"/>
              <a:ea typeface="Calibri"/>
              <a:cs typeface="Calibri"/>
              <a:sym typeface="Calibri"/>
            </a:endParaRPr>
          </a:p>
          <a:p>
            <a:pPr indent="0" lvl="0" marL="0" rtl="0" algn="ctr">
              <a:spcBef>
                <a:spcPts val="500"/>
              </a:spcBef>
              <a:spcAft>
                <a:spcPts val="0"/>
              </a:spcAft>
              <a:buClr>
                <a:srgbClr val="888888"/>
              </a:buClr>
              <a:buSzPts val="2800"/>
              <a:buNone/>
            </a:pPr>
            <a:r>
              <a:t/>
            </a:r>
            <a:endParaRPr b="1" sz="2800">
              <a:solidFill>
                <a:schemeClr val="dk1"/>
              </a:solidFill>
              <a:latin typeface="Calibri"/>
              <a:ea typeface="Calibri"/>
              <a:cs typeface="Calibri"/>
              <a:sym typeface="Calibri"/>
            </a:endParaRPr>
          </a:p>
        </p:txBody>
      </p:sp>
      <p:pic>
        <p:nvPicPr>
          <p:cNvPr id="90" name="Google Shape;90;g26fd64b27c2_0_6"/>
          <p:cNvPicPr preferRelativeResize="0"/>
          <p:nvPr/>
        </p:nvPicPr>
        <p:blipFill rotWithShape="1">
          <a:blip r:embed="rId3">
            <a:alphaModFix/>
          </a:blip>
          <a:srcRect b="0" l="0" r="0" t="0"/>
          <a:stretch/>
        </p:blipFill>
        <p:spPr>
          <a:xfrm>
            <a:off x="7518750" y="99600"/>
            <a:ext cx="4553548" cy="796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63" name="Google Shape;163;p10"/>
          <p:cNvSpPr txBox="1"/>
          <p:nvPr/>
        </p:nvSpPr>
        <p:spPr>
          <a:xfrm>
            <a:off x="1657050" y="288075"/>
            <a:ext cx="8877900" cy="10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latin typeface="Times New Roman"/>
                <a:ea typeface="Times New Roman"/>
                <a:cs typeface="Times New Roman"/>
                <a:sym typeface="Times New Roman"/>
              </a:rPr>
              <a:t> </a:t>
            </a:r>
            <a:r>
              <a:rPr b="1" lang="en-US" sz="3200">
                <a:solidFill>
                  <a:schemeClr val="dk1"/>
                </a:solidFill>
                <a:latin typeface="Times New Roman"/>
                <a:ea typeface="Times New Roman"/>
                <a:cs typeface="Times New Roman"/>
                <a:sym typeface="Times New Roman"/>
              </a:rPr>
              <a:t> OutPut</a:t>
            </a:r>
            <a:endParaRPr b="1" sz="3200">
              <a:solidFill>
                <a:schemeClr val="dk1"/>
              </a:solidFill>
              <a:latin typeface="Times New Roman"/>
              <a:ea typeface="Times New Roman"/>
              <a:cs typeface="Times New Roman"/>
              <a:sym typeface="Times New Roman"/>
            </a:endParaRPr>
          </a:p>
        </p:txBody>
      </p:sp>
      <p:pic>
        <p:nvPicPr>
          <p:cNvPr id="164" name="Google Shape;164;p10"/>
          <p:cNvPicPr preferRelativeResize="0"/>
          <p:nvPr/>
        </p:nvPicPr>
        <p:blipFill>
          <a:blip r:embed="rId3">
            <a:alphaModFix/>
          </a:blip>
          <a:stretch>
            <a:fillRect/>
          </a:stretch>
        </p:blipFill>
        <p:spPr>
          <a:xfrm>
            <a:off x="1196238" y="1848825"/>
            <a:ext cx="3187400" cy="1545275"/>
          </a:xfrm>
          <a:prstGeom prst="rect">
            <a:avLst/>
          </a:prstGeom>
          <a:noFill/>
          <a:ln>
            <a:noFill/>
          </a:ln>
        </p:spPr>
      </p:pic>
      <p:pic>
        <p:nvPicPr>
          <p:cNvPr id="165" name="Google Shape;165;p10"/>
          <p:cNvPicPr preferRelativeResize="0"/>
          <p:nvPr/>
        </p:nvPicPr>
        <p:blipFill>
          <a:blip r:embed="rId4">
            <a:alphaModFix/>
          </a:blip>
          <a:stretch>
            <a:fillRect/>
          </a:stretch>
        </p:blipFill>
        <p:spPr>
          <a:xfrm>
            <a:off x="5952950" y="3510050"/>
            <a:ext cx="3914350" cy="3211395"/>
          </a:xfrm>
          <a:prstGeom prst="rect">
            <a:avLst/>
          </a:prstGeom>
          <a:noFill/>
          <a:ln>
            <a:noFill/>
          </a:ln>
        </p:spPr>
      </p:pic>
      <p:pic>
        <p:nvPicPr>
          <p:cNvPr id="166" name="Google Shape;166;p10"/>
          <p:cNvPicPr preferRelativeResize="0"/>
          <p:nvPr/>
        </p:nvPicPr>
        <p:blipFill>
          <a:blip r:embed="rId5">
            <a:alphaModFix/>
          </a:blip>
          <a:stretch>
            <a:fillRect/>
          </a:stretch>
        </p:blipFill>
        <p:spPr>
          <a:xfrm>
            <a:off x="1033400" y="3874550"/>
            <a:ext cx="3513075" cy="2764250"/>
          </a:xfrm>
          <a:prstGeom prst="rect">
            <a:avLst/>
          </a:prstGeom>
          <a:noFill/>
          <a:ln>
            <a:noFill/>
          </a:ln>
        </p:spPr>
      </p:pic>
      <p:pic>
        <p:nvPicPr>
          <p:cNvPr id="167" name="Google Shape;167;p10"/>
          <p:cNvPicPr preferRelativeResize="0"/>
          <p:nvPr/>
        </p:nvPicPr>
        <p:blipFill>
          <a:blip r:embed="rId5">
            <a:alphaModFix/>
          </a:blip>
          <a:stretch>
            <a:fillRect/>
          </a:stretch>
        </p:blipFill>
        <p:spPr>
          <a:xfrm>
            <a:off x="9019156" y="1588338"/>
            <a:ext cx="2625994" cy="206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3</a:t>
            </a:r>
            <a:endParaRPr sz="4300"/>
          </a:p>
        </p:txBody>
      </p:sp>
      <p:sp>
        <p:nvSpPr>
          <p:cNvPr id="173" name="Google Shape;173;p1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174" name="Google Shape;174;p1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5" name="Google Shape;175;p11"/>
          <p:cNvSpPr txBox="1"/>
          <p:nvPr/>
        </p:nvSpPr>
        <p:spPr>
          <a:xfrm>
            <a:off x="2499400" y="1985275"/>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i="0" lang="en-US" sz="2500" u="none" cap="none" strike="noStrike">
                <a:solidFill>
                  <a:schemeClr val="dk1"/>
                </a:solidFill>
                <a:latin typeface="Times New Roman"/>
                <a:ea typeface="Times New Roman"/>
                <a:cs typeface="Times New Roman"/>
                <a:sym typeface="Times New Roman"/>
              </a:rPr>
              <a:t>stack   </a:t>
            </a:r>
            <a:endParaRPr i="0" sz="2500" u="none" cap="none" strike="noStrike">
              <a:solidFill>
                <a:schemeClr val="dk1"/>
              </a:solidFill>
              <a:latin typeface="Times New Roman"/>
              <a:ea typeface="Times New Roman"/>
              <a:cs typeface="Times New Roman"/>
              <a:sym typeface="Times New Roman"/>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strings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number and maths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Date and time</a:t>
            </a:r>
            <a:endParaRPr b="0" i="0" sz="25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1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176" name="Google Shape;176;p11"/>
          <p:cNvPicPr preferRelativeResize="0"/>
          <p:nvPr/>
        </p:nvPicPr>
        <p:blipFill rotWithShape="1">
          <a:blip r:embed="rId3">
            <a:alphaModFix/>
          </a:blip>
          <a:srcRect b="0" l="0" r="0" t="0"/>
          <a:stretch/>
        </p:blipFill>
        <p:spPr>
          <a:xfrm>
            <a:off x="8177025" y="2496863"/>
            <a:ext cx="1366225" cy="136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6a679c2506_0_132"/>
          <p:cNvSpPr txBox="1"/>
          <p:nvPr>
            <p:ph type="title"/>
          </p:nvPr>
        </p:nvSpPr>
        <p:spPr>
          <a:xfrm>
            <a:off x="609600" y="274648"/>
            <a:ext cx="10823400" cy="999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OutPut</a:t>
            </a:r>
            <a:endParaRPr/>
          </a:p>
        </p:txBody>
      </p:sp>
      <p:sp>
        <p:nvSpPr>
          <p:cNvPr id="183" name="Google Shape;183;g26a679c2506_0_1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84" name="Google Shape;184;g26a679c2506_0_132"/>
          <p:cNvPicPr preferRelativeResize="0"/>
          <p:nvPr/>
        </p:nvPicPr>
        <p:blipFill>
          <a:blip r:embed="rId3">
            <a:alphaModFix/>
          </a:blip>
          <a:stretch>
            <a:fillRect/>
          </a:stretch>
        </p:blipFill>
        <p:spPr>
          <a:xfrm>
            <a:off x="1582646" y="1789775"/>
            <a:ext cx="1875191" cy="1895500"/>
          </a:xfrm>
          <a:prstGeom prst="rect">
            <a:avLst/>
          </a:prstGeom>
          <a:noFill/>
          <a:ln>
            <a:noFill/>
          </a:ln>
        </p:spPr>
      </p:pic>
      <p:pic>
        <p:nvPicPr>
          <p:cNvPr id="185" name="Google Shape;185;g26a679c2506_0_132"/>
          <p:cNvPicPr preferRelativeResize="0"/>
          <p:nvPr/>
        </p:nvPicPr>
        <p:blipFill>
          <a:blip r:embed="rId4">
            <a:alphaModFix/>
          </a:blip>
          <a:stretch>
            <a:fillRect/>
          </a:stretch>
        </p:blipFill>
        <p:spPr>
          <a:xfrm>
            <a:off x="731725" y="4312729"/>
            <a:ext cx="4267200" cy="1295400"/>
          </a:xfrm>
          <a:prstGeom prst="rect">
            <a:avLst/>
          </a:prstGeom>
          <a:noFill/>
          <a:ln>
            <a:noFill/>
          </a:ln>
        </p:spPr>
      </p:pic>
      <p:pic>
        <p:nvPicPr>
          <p:cNvPr id="186" name="Google Shape;186;g26a679c2506_0_132"/>
          <p:cNvPicPr preferRelativeResize="0"/>
          <p:nvPr/>
        </p:nvPicPr>
        <p:blipFill>
          <a:blip r:embed="rId5">
            <a:alphaModFix/>
          </a:blip>
          <a:stretch>
            <a:fillRect/>
          </a:stretch>
        </p:blipFill>
        <p:spPr>
          <a:xfrm>
            <a:off x="5151325" y="1426948"/>
            <a:ext cx="3430424" cy="3402981"/>
          </a:xfrm>
          <a:prstGeom prst="rect">
            <a:avLst/>
          </a:prstGeom>
          <a:noFill/>
          <a:ln>
            <a:noFill/>
          </a:ln>
        </p:spPr>
      </p:pic>
      <p:pic>
        <p:nvPicPr>
          <p:cNvPr id="187" name="Google Shape;187;g26a679c2506_0_132"/>
          <p:cNvPicPr preferRelativeResize="0"/>
          <p:nvPr/>
        </p:nvPicPr>
        <p:blipFill>
          <a:blip r:embed="rId6">
            <a:alphaModFix/>
          </a:blip>
          <a:stretch>
            <a:fillRect/>
          </a:stretch>
        </p:blipFill>
        <p:spPr>
          <a:xfrm>
            <a:off x="8671499" y="1728048"/>
            <a:ext cx="3305451" cy="20189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4</a:t>
            </a:r>
            <a:endParaRPr sz="4300"/>
          </a:p>
        </p:txBody>
      </p:sp>
      <p:sp>
        <p:nvSpPr>
          <p:cNvPr id="193" name="Google Shape;193;p13"/>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194" name="Google Shape;194;p1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5" name="Google Shape;195;p13"/>
          <p:cNvSpPr txBox="1"/>
          <p:nvPr/>
        </p:nvSpPr>
        <p:spPr>
          <a:xfrm>
            <a:off x="2499400" y="1985275"/>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b="0" i="0" lang="en-US" sz="2500" u="none" cap="none" strike="noStrike">
                <a:solidFill>
                  <a:schemeClr val="dk1"/>
                </a:solidFill>
                <a:latin typeface="Lato"/>
                <a:ea typeface="Lato"/>
                <a:cs typeface="Lato"/>
                <a:sym typeface="Lato"/>
              </a:rPr>
              <a:t>Array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Array method</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Object</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Function</a:t>
            </a:r>
            <a:endParaRPr b="0" i="0" sz="25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196" name="Google Shape;196;p13"/>
          <p:cNvPicPr preferRelativeResize="0"/>
          <p:nvPr/>
        </p:nvPicPr>
        <p:blipFill rotWithShape="1">
          <a:blip r:embed="rId3">
            <a:alphaModFix/>
          </a:blip>
          <a:srcRect b="0" l="0" r="0" t="0"/>
          <a:stretch/>
        </p:blipFill>
        <p:spPr>
          <a:xfrm>
            <a:off x="8177025" y="2496863"/>
            <a:ext cx="1366225" cy="13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3" name="Google Shape;203;p14"/>
          <p:cNvPicPr preferRelativeResize="0"/>
          <p:nvPr/>
        </p:nvPicPr>
        <p:blipFill>
          <a:blip r:embed="rId3">
            <a:alphaModFix/>
          </a:blip>
          <a:stretch>
            <a:fillRect/>
          </a:stretch>
        </p:blipFill>
        <p:spPr>
          <a:xfrm>
            <a:off x="152400" y="152400"/>
            <a:ext cx="3911863" cy="2734625"/>
          </a:xfrm>
          <a:prstGeom prst="rect">
            <a:avLst/>
          </a:prstGeom>
          <a:noFill/>
          <a:ln>
            <a:noFill/>
          </a:ln>
        </p:spPr>
      </p:pic>
      <p:pic>
        <p:nvPicPr>
          <p:cNvPr id="204" name="Google Shape;204;p14"/>
          <p:cNvPicPr preferRelativeResize="0"/>
          <p:nvPr/>
        </p:nvPicPr>
        <p:blipFill>
          <a:blip r:embed="rId4">
            <a:alphaModFix/>
          </a:blip>
          <a:stretch>
            <a:fillRect/>
          </a:stretch>
        </p:blipFill>
        <p:spPr>
          <a:xfrm>
            <a:off x="5062163" y="152400"/>
            <a:ext cx="5076825" cy="3133725"/>
          </a:xfrm>
          <a:prstGeom prst="rect">
            <a:avLst/>
          </a:prstGeom>
          <a:noFill/>
          <a:ln>
            <a:noFill/>
          </a:ln>
        </p:spPr>
      </p:pic>
      <p:pic>
        <p:nvPicPr>
          <p:cNvPr id="205" name="Google Shape;205;p14"/>
          <p:cNvPicPr preferRelativeResize="0"/>
          <p:nvPr/>
        </p:nvPicPr>
        <p:blipFill>
          <a:blip r:embed="rId5">
            <a:alphaModFix/>
          </a:blip>
          <a:stretch>
            <a:fillRect/>
          </a:stretch>
        </p:blipFill>
        <p:spPr>
          <a:xfrm>
            <a:off x="731725" y="3429000"/>
            <a:ext cx="2162175" cy="2466975"/>
          </a:xfrm>
          <a:prstGeom prst="rect">
            <a:avLst/>
          </a:prstGeom>
          <a:noFill/>
          <a:ln>
            <a:noFill/>
          </a:ln>
        </p:spPr>
      </p:pic>
      <p:pic>
        <p:nvPicPr>
          <p:cNvPr id="206" name="Google Shape;206;p14"/>
          <p:cNvPicPr preferRelativeResize="0"/>
          <p:nvPr/>
        </p:nvPicPr>
        <p:blipFill>
          <a:blip r:embed="rId6">
            <a:alphaModFix/>
          </a:blip>
          <a:stretch>
            <a:fillRect/>
          </a:stretch>
        </p:blipFill>
        <p:spPr>
          <a:xfrm>
            <a:off x="4424175" y="3505200"/>
            <a:ext cx="2671045" cy="27654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5</a:t>
            </a:r>
            <a:endParaRPr sz="4300"/>
          </a:p>
        </p:txBody>
      </p:sp>
      <p:sp>
        <p:nvSpPr>
          <p:cNvPr id="212" name="Google Shape;212;p15"/>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213" name="Google Shape;213;p1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 name="Google Shape;214;p15"/>
          <p:cNvSpPr txBox="1"/>
          <p:nvPr/>
        </p:nvSpPr>
        <p:spPr>
          <a:xfrm>
            <a:off x="2499400" y="1985275"/>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b="0" i="0" lang="en-US" sz="2500" u="none" cap="none" strike="noStrike">
                <a:solidFill>
                  <a:schemeClr val="dk1"/>
                </a:solidFill>
                <a:latin typeface="Lato"/>
                <a:ea typeface="Lato"/>
                <a:cs typeface="Lato"/>
                <a:sym typeface="Lato"/>
              </a:rPr>
              <a:t>Function with objects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Global and Local scope</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loops (for , while)</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loops (for , while,for each)</a:t>
            </a:r>
            <a:endParaRPr b="0" i="0" sz="25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215" name="Google Shape;215;p15"/>
          <p:cNvPicPr preferRelativeResize="0"/>
          <p:nvPr/>
        </p:nvPicPr>
        <p:blipFill rotWithShape="1">
          <a:blip r:embed="rId3">
            <a:alphaModFix/>
          </a:blip>
          <a:srcRect b="0" l="0" r="0" t="0"/>
          <a:stretch/>
        </p:blipFill>
        <p:spPr>
          <a:xfrm>
            <a:off x="8177025" y="2496863"/>
            <a:ext cx="1366225" cy="136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6907f85840_0_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22" name="Google Shape;222;g26907f85840_0_0"/>
          <p:cNvPicPr preferRelativeResize="0"/>
          <p:nvPr/>
        </p:nvPicPr>
        <p:blipFill>
          <a:blip r:embed="rId3">
            <a:alphaModFix/>
          </a:blip>
          <a:stretch>
            <a:fillRect/>
          </a:stretch>
        </p:blipFill>
        <p:spPr>
          <a:xfrm>
            <a:off x="950925" y="180200"/>
            <a:ext cx="3276376" cy="2282225"/>
          </a:xfrm>
          <a:prstGeom prst="rect">
            <a:avLst/>
          </a:prstGeom>
          <a:noFill/>
          <a:ln>
            <a:noFill/>
          </a:ln>
        </p:spPr>
      </p:pic>
      <p:pic>
        <p:nvPicPr>
          <p:cNvPr id="223" name="Google Shape;223;g26907f85840_0_0"/>
          <p:cNvPicPr preferRelativeResize="0"/>
          <p:nvPr/>
        </p:nvPicPr>
        <p:blipFill>
          <a:blip r:embed="rId4">
            <a:alphaModFix/>
          </a:blip>
          <a:stretch>
            <a:fillRect/>
          </a:stretch>
        </p:blipFill>
        <p:spPr>
          <a:xfrm>
            <a:off x="6248401" y="152400"/>
            <a:ext cx="4953000" cy="2038350"/>
          </a:xfrm>
          <a:prstGeom prst="rect">
            <a:avLst/>
          </a:prstGeom>
          <a:noFill/>
          <a:ln>
            <a:noFill/>
          </a:ln>
        </p:spPr>
      </p:pic>
      <p:pic>
        <p:nvPicPr>
          <p:cNvPr id="224" name="Google Shape;224;g26907f85840_0_0"/>
          <p:cNvPicPr preferRelativeResize="0"/>
          <p:nvPr/>
        </p:nvPicPr>
        <p:blipFill>
          <a:blip r:embed="rId5">
            <a:alphaModFix/>
          </a:blip>
          <a:stretch>
            <a:fillRect/>
          </a:stretch>
        </p:blipFill>
        <p:spPr>
          <a:xfrm>
            <a:off x="1279750" y="2912300"/>
            <a:ext cx="4057650" cy="3000375"/>
          </a:xfrm>
          <a:prstGeom prst="rect">
            <a:avLst/>
          </a:prstGeom>
          <a:noFill/>
          <a:ln>
            <a:noFill/>
          </a:ln>
        </p:spPr>
      </p:pic>
      <p:pic>
        <p:nvPicPr>
          <p:cNvPr id="225" name="Google Shape;225;g26907f85840_0_0"/>
          <p:cNvPicPr preferRelativeResize="0"/>
          <p:nvPr/>
        </p:nvPicPr>
        <p:blipFill>
          <a:blip r:embed="rId6">
            <a:alphaModFix/>
          </a:blip>
          <a:stretch>
            <a:fillRect/>
          </a:stretch>
        </p:blipFill>
        <p:spPr>
          <a:xfrm>
            <a:off x="6507550" y="3076950"/>
            <a:ext cx="3800475" cy="212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b842e95d6f_0_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6</a:t>
            </a:r>
            <a:endParaRPr sz="4300"/>
          </a:p>
        </p:txBody>
      </p:sp>
      <p:sp>
        <p:nvSpPr>
          <p:cNvPr id="231" name="Google Shape;231;g2b842e95d6f_0_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232" name="Google Shape;232;g2b842e95d6f_0_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3" name="Google Shape;233;g2b842e95d6f_0_7"/>
          <p:cNvSpPr txBox="1"/>
          <p:nvPr/>
        </p:nvSpPr>
        <p:spPr>
          <a:xfrm>
            <a:off x="2436775" y="1969625"/>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87350" lvl="0" marL="457200" marR="0" rtl="0" algn="l">
              <a:lnSpc>
                <a:spcPct val="115000"/>
              </a:lnSpc>
              <a:spcBef>
                <a:spcPts val="1200"/>
              </a:spcBef>
              <a:spcAft>
                <a:spcPts val="0"/>
              </a:spcAft>
              <a:buClr>
                <a:srgbClr val="000000"/>
              </a:buClr>
              <a:buSzPts val="2500"/>
              <a:buFont typeface="Lato"/>
              <a:buChar char="●"/>
            </a:pPr>
            <a:r>
              <a:rPr i="0" lang="en-US" sz="2500" u="none" cap="none" strike="noStrike">
                <a:solidFill>
                  <a:srgbClr val="FFFFFF"/>
                </a:solidFill>
                <a:latin typeface="Times New Roman"/>
                <a:ea typeface="Times New Roman"/>
                <a:cs typeface="Times New Roman"/>
                <a:sym typeface="Times New Roman"/>
              </a:rPr>
              <a:t> </a:t>
            </a:r>
            <a:r>
              <a:rPr i="0" lang="en-US" sz="2500" u="none" cap="none" strike="noStrike">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Object and </a:t>
            </a:r>
            <a:r>
              <a:rPr lang="en-US" sz="2600">
                <a:solidFill>
                  <a:schemeClr val="dk1"/>
                </a:solidFill>
                <a:latin typeface="Times New Roman"/>
                <a:ea typeface="Times New Roman"/>
                <a:cs typeface="Times New Roman"/>
                <a:sym typeface="Times New Roman"/>
              </a:rPr>
              <a:t>Destructuring </a:t>
            </a:r>
            <a:endParaRPr i="0" sz="2600" u="none" cap="none" strike="noStrike">
              <a:solidFill>
                <a:schemeClr val="dk1"/>
              </a:solidFill>
              <a:latin typeface="Times New Roman"/>
              <a:ea typeface="Times New Roman"/>
              <a:cs typeface="Times New Roman"/>
              <a:sym typeface="Times New Roman"/>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Times New Roman"/>
                <a:ea typeface="Times New Roman"/>
                <a:cs typeface="Times New Roman"/>
                <a:sym typeface="Times New Roman"/>
              </a:rPr>
              <a:t>This and arrow function</a:t>
            </a:r>
            <a:endParaRPr sz="2500">
              <a:solidFill>
                <a:schemeClr val="dk1"/>
              </a:solidFill>
              <a:latin typeface="Times New Roman"/>
              <a:ea typeface="Times New Roman"/>
              <a:cs typeface="Times New Roman"/>
              <a:sym typeface="Times New Roman"/>
            </a:endParaRPr>
          </a:p>
          <a:p>
            <a:pPr indent="-387350" lvl="0" marL="457200" marR="0" rtl="0" algn="l">
              <a:lnSpc>
                <a:spcPct val="115000"/>
              </a:lnSpc>
              <a:spcBef>
                <a:spcPts val="0"/>
              </a:spcBef>
              <a:spcAft>
                <a:spcPts val="0"/>
              </a:spcAft>
              <a:buClr>
                <a:schemeClr val="dk1"/>
              </a:buClr>
              <a:buSzPts val="2500"/>
              <a:buFont typeface="Times New Roman"/>
              <a:buChar char="●"/>
            </a:pPr>
            <a:r>
              <a:rPr i="0" lang="en-US" sz="2500" u="none" cap="none" strike="noStrike">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control flow</a:t>
            </a:r>
            <a:endParaRPr i="0" sz="2500" u="none" cap="none" strike="noStrike">
              <a:solidFill>
                <a:schemeClr val="dk1"/>
              </a:solidFill>
              <a:latin typeface="Times New Roman"/>
              <a:ea typeface="Times New Roman"/>
              <a:cs typeface="Times New Roman"/>
              <a:sym typeface="Times New Roman"/>
            </a:endParaRPr>
          </a:p>
          <a:p>
            <a:pPr indent="-387350" lvl="0" marL="457200" marR="0" rtl="0" algn="l">
              <a:lnSpc>
                <a:spcPct val="115000"/>
              </a:lnSpc>
              <a:spcBef>
                <a:spcPts val="0"/>
              </a:spcBef>
              <a:spcAft>
                <a:spcPts val="0"/>
              </a:spcAft>
              <a:buClr>
                <a:schemeClr val="dk1"/>
              </a:buClr>
              <a:buSzPts val="2500"/>
              <a:buFont typeface="Lato"/>
              <a:buChar char="●"/>
            </a:pPr>
            <a:r>
              <a:rPr i="0" lang="en-US" sz="2500" u="none" cap="none" strike="noStrike">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 map reduce and filter</a:t>
            </a:r>
            <a:endParaRPr i="0" sz="2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234" name="Google Shape;234;g2b842e95d6f_0_7"/>
          <p:cNvPicPr preferRelativeResize="0"/>
          <p:nvPr/>
        </p:nvPicPr>
        <p:blipFill rotWithShape="1">
          <a:blip r:embed="rId3">
            <a:alphaModFix/>
          </a:blip>
          <a:srcRect b="0" l="0" r="0" t="0"/>
          <a:stretch/>
        </p:blipFill>
        <p:spPr>
          <a:xfrm>
            <a:off x="8177025" y="2496863"/>
            <a:ext cx="1366225" cy="136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b842e95d6f_0_1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41" name="Google Shape;241;g2b842e95d6f_0_15"/>
          <p:cNvPicPr preferRelativeResize="0"/>
          <p:nvPr/>
        </p:nvPicPr>
        <p:blipFill>
          <a:blip r:embed="rId3">
            <a:alphaModFix/>
          </a:blip>
          <a:stretch>
            <a:fillRect/>
          </a:stretch>
        </p:blipFill>
        <p:spPr>
          <a:xfrm>
            <a:off x="152400" y="152400"/>
            <a:ext cx="3702578" cy="2140827"/>
          </a:xfrm>
          <a:prstGeom prst="rect">
            <a:avLst/>
          </a:prstGeom>
          <a:noFill/>
          <a:ln>
            <a:noFill/>
          </a:ln>
        </p:spPr>
      </p:pic>
      <p:pic>
        <p:nvPicPr>
          <p:cNvPr id="242" name="Google Shape;242;g2b842e95d6f_0_15"/>
          <p:cNvPicPr preferRelativeResize="0"/>
          <p:nvPr/>
        </p:nvPicPr>
        <p:blipFill>
          <a:blip r:embed="rId4">
            <a:alphaModFix/>
          </a:blip>
          <a:stretch>
            <a:fillRect/>
          </a:stretch>
        </p:blipFill>
        <p:spPr>
          <a:xfrm>
            <a:off x="415447" y="3127475"/>
            <a:ext cx="3439538" cy="1917803"/>
          </a:xfrm>
          <a:prstGeom prst="rect">
            <a:avLst/>
          </a:prstGeom>
          <a:noFill/>
          <a:ln>
            <a:noFill/>
          </a:ln>
        </p:spPr>
      </p:pic>
      <p:pic>
        <p:nvPicPr>
          <p:cNvPr id="243" name="Google Shape;243;g2b842e95d6f_0_15"/>
          <p:cNvPicPr preferRelativeResize="0"/>
          <p:nvPr/>
        </p:nvPicPr>
        <p:blipFill>
          <a:blip r:embed="rId5">
            <a:alphaModFix/>
          </a:blip>
          <a:stretch>
            <a:fillRect/>
          </a:stretch>
        </p:blipFill>
        <p:spPr>
          <a:xfrm>
            <a:off x="5917603" y="495300"/>
            <a:ext cx="4181475" cy="2933700"/>
          </a:xfrm>
          <a:prstGeom prst="rect">
            <a:avLst/>
          </a:prstGeom>
          <a:noFill/>
          <a:ln>
            <a:noFill/>
          </a:ln>
        </p:spPr>
      </p:pic>
      <p:pic>
        <p:nvPicPr>
          <p:cNvPr id="244" name="Google Shape;244;g2b842e95d6f_0_15"/>
          <p:cNvPicPr preferRelativeResize="0"/>
          <p:nvPr/>
        </p:nvPicPr>
        <p:blipFill>
          <a:blip r:embed="rId6">
            <a:alphaModFix/>
          </a:blip>
          <a:stretch>
            <a:fillRect/>
          </a:stretch>
        </p:blipFill>
        <p:spPr>
          <a:xfrm>
            <a:off x="5651403" y="4102100"/>
            <a:ext cx="4581525" cy="173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b9101af026_0_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51" name="Google Shape;251;g2b9101af026_0_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7(2nd review)</a:t>
            </a:r>
            <a:endParaRPr sz="4300"/>
          </a:p>
        </p:txBody>
      </p:sp>
      <p:sp>
        <p:nvSpPr>
          <p:cNvPr id="252" name="Google Shape;252;g2b9101af026_0_0"/>
          <p:cNvSpPr txBox="1"/>
          <p:nvPr/>
        </p:nvSpPr>
        <p:spPr>
          <a:xfrm>
            <a:off x="2219775" y="1998600"/>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lang="en-US" sz="2500">
                <a:solidFill>
                  <a:schemeClr val="dk1"/>
                </a:solidFill>
                <a:latin typeface="Lato"/>
                <a:ea typeface="Lato"/>
                <a:cs typeface="Lato"/>
                <a:sym typeface="Lato"/>
              </a:rPr>
              <a:t>   Dom manipulation Part</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Events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 callbacks and promis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Aysic ,and fetch apis</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609600" y="0"/>
            <a:ext cx="10972800" cy="78377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Table of Contents</a:t>
            </a:r>
            <a:endParaRPr/>
          </a:p>
        </p:txBody>
      </p:sp>
      <p:sp>
        <p:nvSpPr>
          <p:cNvPr id="96" name="Google Shape;96;p2"/>
          <p:cNvSpPr txBox="1"/>
          <p:nvPr>
            <p:ph idx="1" type="body"/>
          </p:nvPr>
        </p:nvSpPr>
        <p:spPr>
          <a:xfrm>
            <a:off x="635726" y="751117"/>
            <a:ext cx="10972800" cy="545374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500"/>
              </a:spcBef>
              <a:spcAft>
                <a:spcPts val="0"/>
              </a:spcAft>
              <a:buClr>
                <a:schemeClr val="dk1"/>
              </a:buClr>
              <a:buSzPts val="2500"/>
              <a:buFont typeface="Times New Roman"/>
              <a:buChar char="•"/>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indent="-342900" lvl="0" marL="342900" rtl="0" algn="l">
              <a:lnSpc>
                <a:spcPct val="100000"/>
              </a:lnSpc>
              <a:spcBef>
                <a:spcPts val="500"/>
              </a:spcBef>
              <a:spcAft>
                <a:spcPts val="0"/>
              </a:spcAft>
              <a:buSzPts val="2500"/>
              <a:buFont typeface="Times New Roman"/>
              <a:buChar char="•"/>
            </a:pPr>
            <a:r>
              <a:rPr lang="en-US">
                <a:latin typeface="Times New Roman"/>
                <a:ea typeface="Times New Roman"/>
                <a:cs typeface="Times New Roman"/>
                <a:sym typeface="Times New Roman"/>
              </a:rPr>
              <a:t>Objectives</a:t>
            </a:r>
            <a:endParaRPr>
              <a:latin typeface="Times New Roman"/>
              <a:ea typeface="Times New Roman"/>
              <a:cs typeface="Times New Roman"/>
              <a:sym typeface="Times New Roman"/>
            </a:endParaRPr>
          </a:p>
          <a:p>
            <a:pPr indent="-342900" lvl="0" marL="342900" rtl="0" algn="l">
              <a:lnSpc>
                <a:spcPct val="100000"/>
              </a:lnSpc>
              <a:spcBef>
                <a:spcPts val="500"/>
              </a:spcBef>
              <a:spcAft>
                <a:spcPts val="0"/>
              </a:spcAft>
              <a:buSzPts val="2500"/>
              <a:buFont typeface="Times New Roman"/>
              <a:buChar char="•"/>
            </a:pPr>
            <a:r>
              <a:rPr lang="en-US">
                <a:latin typeface="Times New Roman"/>
                <a:ea typeface="Times New Roman"/>
                <a:cs typeface="Times New Roman"/>
                <a:sym typeface="Times New Roman"/>
              </a:rPr>
              <a:t>Scope</a:t>
            </a:r>
            <a:endParaRPr>
              <a:latin typeface="Times New Roman"/>
              <a:ea typeface="Times New Roman"/>
              <a:cs typeface="Times New Roman"/>
              <a:sym typeface="Times New Roman"/>
            </a:endParaRPr>
          </a:p>
          <a:p>
            <a:pPr indent="-342900" lvl="0" marL="342900" rtl="0" algn="l">
              <a:lnSpc>
                <a:spcPct val="100000"/>
              </a:lnSpc>
              <a:spcBef>
                <a:spcPts val="500"/>
              </a:spcBef>
              <a:spcAft>
                <a:spcPts val="0"/>
              </a:spcAft>
              <a:buSzPts val="2500"/>
              <a:buFont typeface="Times New Roman"/>
              <a:buChar char="•"/>
            </a:pPr>
            <a:r>
              <a:rPr lang="en-US">
                <a:latin typeface="Times New Roman"/>
                <a:ea typeface="Times New Roman"/>
                <a:cs typeface="Times New Roman"/>
                <a:sym typeface="Times New Roman"/>
              </a:rPr>
              <a:t>Requirement</a:t>
            </a:r>
            <a:endParaRPr>
              <a:latin typeface="Times New Roman"/>
              <a:ea typeface="Times New Roman"/>
              <a:cs typeface="Times New Roman"/>
              <a:sym typeface="Times New Roman"/>
            </a:endParaRPr>
          </a:p>
          <a:p>
            <a:pPr indent="-298450" lvl="0" marL="342900" rtl="0" algn="l">
              <a:lnSpc>
                <a:spcPct val="100000"/>
              </a:lnSpc>
              <a:spcBef>
                <a:spcPts val="500"/>
              </a:spcBef>
              <a:spcAft>
                <a:spcPts val="0"/>
              </a:spcAft>
              <a:buSzPts val="1800"/>
              <a:buFont typeface="Times New Roman"/>
              <a:buChar char="•"/>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a:p>
            <a:pPr indent="-298450" lvl="0" marL="342900" rtl="0" algn="l">
              <a:lnSpc>
                <a:spcPct val="100000"/>
              </a:lnSpc>
              <a:spcBef>
                <a:spcPts val="500"/>
              </a:spcBef>
              <a:spcAft>
                <a:spcPts val="0"/>
              </a:spcAft>
              <a:buSzPts val="1800"/>
              <a:buFont typeface="Times New Roman"/>
              <a:buChar char="•"/>
            </a:pPr>
            <a:r>
              <a:rPr lang="en-US">
                <a:latin typeface="Times New Roman"/>
                <a:ea typeface="Times New Roman"/>
                <a:cs typeface="Times New Roman"/>
                <a:sym typeface="Times New Roman"/>
              </a:rPr>
              <a:t>Reference</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None/>
            </a:pPr>
            <a:r>
              <a:t/>
            </a:r>
            <a:endParaRPr>
              <a:latin typeface="Times New Roman"/>
              <a:ea typeface="Times New Roman"/>
              <a:cs typeface="Times New Roman"/>
              <a:sym typeface="Times New Roman"/>
            </a:endParaRPr>
          </a:p>
          <a:p>
            <a:pPr indent="-184150" lvl="0" marL="342900" rtl="0" algn="l">
              <a:lnSpc>
                <a:spcPct val="100000"/>
              </a:lnSpc>
              <a:spcBef>
                <a:spcPts val="500"/>
              </a:spcBef>
              <a:spcAft>
                <a:spcPts val="0"/>
              </a:spcAft>
              <a:buClr>
                <a:schemeClr val="dk1"/>
              </a:buClr>
              <a:buSzPts val="2500"/>
              <a:buNone/>
            </a:pPr>
            <a:r>
              <a:t/>
            </a:r>
            <a:endParaRPr sz="2500"/>
          </a:p>
        </p:txBody>
      </p:sp>
      <p:sp>
        <p:nvSpPr>
          <p:cNvPr id="97" name="Google Shape;97;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98" name="Google Shape;98;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c6ae556848_0_3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59" name="Google Shape;259;g2c6ae556848_0_35"/>
          <p:cNvPicPr preferRelativeResize="0"/>
          <p:nvPr/>
        </p:nvPicPr>
        <p:blipFill>
          <a:blip r:embed="rId3">
            <a:alphaModFix/>
          </a:blip>
          <a:stretch>
            <a:fillRect/>
          </a:stretch>
        </p:blipFill>
        <p:spPr>
          <a:xfrm>
            <a:off x="1107500" y="387275"/>
            <a:ext cx="3226250" cy="2437350"/>
          </a:xfrm>
          <a:prstGeom prst="rect">
            <a:avLst/>
          </a:prstGeom>
          <a:noFill/>
          <a:ln>
            <a:noFill/>
          </a:ln>
        </p:spPr>
      </p:pic>
      <p:pic>
        <p:nvPicPr>
          <p:cNvPr id="260" name="Google Shape;260;g2c6ae556848_0_35"/>
          <p:cNvPicPr preferRelativeResize="0"/>
          <p:nvPr/>
        </p:nvPicPr>
        <p:blipFill>
          <a:blip r:embed="rId4">
            <a:alphaModFix/>
          </a:blip>
          <a:stretch>
            <a:fillRect/>
          </a:stretch>
        </p:blipFill>
        <p:spPr>
          <a:xfrm>
            <a:off x="7941500" y="387275"/>
            <a:ext cx="2578525" cy="2839400"/>
          </a:xfrm>
          <a:prstGeom prst="rect">
            <a:avLst/>
          </a:prstGeom>
          <a:noFill/>
          <a:ln>
            <a:noFill/>
          </a:ln>
        </p:spPr>
      </p:pic>
      <p:pic>
        <p:nvPicPr>
          <p:cNvPr id="261" name="Google Shape;261;g2c6ae556848_0_35"/>
          <p:cNvPicPr preferRelativeResize="0"/>
          <p:nvPr/>
        </p:nvPicPr>
        <p:blipFill>
          <a:blip r:embed="rId4">
            <a:alphaModFix/>
          </a:blip>
          <a:stretch>
            <a:fillRect/>
          </a:stretch>
        </p:blipFill>
        <p:spPr>
          <a:xfrm>
            <a:off x="1283174" y="3268850"/>
            <a:ext cx="3135375" cy="3452600"/>
          </a:xfrm>
          <a:prstGeom prst="rect">
            <a:avLst/>
          </a:prstGeom>
          <a:noFill/>
          <a:ln>
            <a:noFill/>
          </a:ln>
        </p:spPr>
      </p:pic>
      <p:pic>
        <p:nvPicPr>
          <p:cNvPr id="262" name="Google Shape;262;g2c6ae556848_0_35"/>
          <p:cNvPicPr preferRelativeResize="0"/>
          <p:nvPr/>
        </p:nvPicPr>
        <p:blipFill>
          <a:blip r:embed="rId5">
            <a:alphaModFix/>
          </a:blip>
          <a:stretch>
            <a:fillRect/>
          </a:stretch>
        </p:blipFill>
        <p:spPr>
          <a:xfrm>
            <a:off x="7702400" y="3433422"/>
            <a:ext cx="3056725" cy="3123450"/>
          </a:xfrm>
          <a:prstGeom prst="rect">
            <a:avLst/>
          </a:prstGeom>
          <a:noFill/>
          <a:ln>
            <a:noFill/>
          </a:ln>
        </p:spPr>
      </p:pic>
      <p:pic>
        <p:nvPicPr>
          <p:cNvPr id="263" name="Google Shape;263;g2c6ae556848_0_35"/>
          <p:cNvPicPr preferRelativeResize="0"/>
          <p:nvPr/>
        </p:nvPicPr>
        <p:blipFill>
          <a:blip r:embed="rId6">
            <a:alphaModFix/>
          </a:blip>
          <a:stretch>
            <a:fillRect/>
          </a:stretch>
        </p:blipFill>
        <p:spPr>
          <a:xfrm>
            <a:off x="4140125" y="3192012"/>
            <a:ext cx="3409950" cy="199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69bd347377_0_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sz="4300"/>
              <a:t>Week 8</a:t>
            </a:r>
            <a:endParaRPr sz="4300"/>
          </a:p>
        </p:txBody>
      </p:sp>
      <p:sp>
        <p:nvSpPr>
          <p:cNvPr id="269" name="Google Shape;269;g269bd347377_0_2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270" name="Google Shape;270;g269bd347377_0_2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1" name="Google Shape;271;g269bd347377_0_20"/>
          <p:cNvSpPr txBox="1"/>
          <p:nvPr/>
        </p:nvSpPr>
        <p:spPr>
          <a:xfrm>
            <a:off x="2499400" y="1985275"/>
            <a:ext cx="8292300" cy="340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b="0" i="0" lang="en-US" sz="2500" u="none" cap="none" strike="noStrike">
                <a:solidFill>
                  <a:schemeClr val="dk1"/>
                </a:solidFill>
                <a:latin typeface="Lato"/>
                <a:ea typeface="Lato"/>
                <a:cs typeface="Lato"/>
                <a:sym typeface="Lato"/>
              </a:rPr>
              <a:t>classes and objects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try and </a:t>
            </a:r>
            <a:r>
              <a:rPr lang="en-US" sz="2500">
                <a:solidFill>
                  <a:schemeClr val="dk1"/>
                </a:solidFill>
                <a:latin typeface="Lato"/>
                <a:ea typeface="Lato"/>
                <a:cs typeface="Lato"/>
                <a:sym typeface="Lato"/>
              </a:rPr>
              <a:t>catch</a:t>
            </a:r>
            <a:r>
              <a:rPr b="0" i="0" lang="en-US" sz="2500" u="none" cap="none" strike="noStrike">
                <a:solidFill>
                  <a:schemeClr val="dk1"/>
                </a:solidFill>
                <a:latin typeface="Lato"/>
                <a:ea typeface="Lato"/>
                <a:cs typeface="Lato"/>
                <a:sym typeface="Lato"/>
              </a:rPr>
              <a:t>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advances javascript</a:t>
            </a:r>
            <a:endParaRPr b="0" i="0" sz="2500" u="none" cap="none" strike="noStrike">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b="0" i="0" sz="25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272" name="Google Shape;272;g269bd347377_0_20"/>
          <p:cNvPicPr preferRelativeResize="0"/>
          <p:nvPr/>
        </p:nvPicPr>
        <p:blipFill rotWithShape="1">
          <a:blip r:embed="rId3">
            <a:alphaModFix/>
          </a:blip>
          <a:srcRect b="0" l="0" r="0" t="0"/>
          <a:stretch/>
        </p:blipFill>
        <p:spPr>
          <a:xfrm>
            <a:off x="8177025" y="2496863"/>
            <a:ext cx="1366225" cy="1366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c6ae556848_0_5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79" name="Google Shape;279;g2c6ae556848_0_52"/>
          <p:cNvPicPr preferRelativeResize="0"/>
          <p:nvPr/>
        </p:nvPicPr>
        <p:blipFill>
          <a:blip r:embed="rId3">
            <a:alphaModFix/>
          </a:blip>
          <a:stretch>
            <a:fillRect/>
          </a:stretch>
        </p:blipFill>
        <p:spPr>
          <a:xfrm>
            <a:off x="935275" y="371600"/>
            <a:ext cx="4130950" cy="2875775"/>
          </a:xfrm>
          <a:prstGeom prst="rect">
            <a:avLst/>
          </a:prstGeom>
          <a:noFill/>
          <a:ln>
            <a:noFill/>
          </a:ln>
        </p:spPr>
      </p:pic>
      <p:pic>
        <p:nvPicPr>
          <p:cNvPr id="280" name="Google Shape;280;g2c6ae556848_0_52"/>
          <p:cNvPicPr preferRelativeResize="0"/>
          <p:nvPr/>
        </p:nvPicPr>
        <p:blipFill>
          <a:blip r:embed="rId4">
            <a:alphaModFix/>
          </a:blip>
          <a:stretch>
            <a:fillRect/>
          </a:stretch>
        </p:blipFill>
        <p:spPr>
          <a:xfrm>
            <a:off x="6283350" y="1209025"/>
            <a:ext cx="4914900" cy="2038350"/>
          </a:xfrm>
          <a:prstGeom prst="rect">
            <a:avLst/>
          </a:prstGeom>
          <a:noFill/>
          <a:ln>
            <a:noFill/>
          </a:ln>
        </p:spPr>
      </p:pic>
      <p:pic>
        <p:nvPicPr>
          <p:cNvPr id="281" name="Google Shape;281;g2c6ae556848_0_52"/>
          <p:cNvPicPr preferRelativeResize="0"/>
          <p:nvPr/>
        </p:nvPicPr>
        <p:blipFill>
          <a:blip r:embed="rId5">
            <a:alphaModFix/>
          </a:blip>
          <a:stretch>
            <a:fillRect/>
          </a:stretch>
        </p:blipFill>
        <p:spPr>
          <a:xfrm>
            <a:off x="3066225" y="2796299"/>
            <a:ext cx="3217125" cy="363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69c7e16dea_0_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9</a:t>
            </a:r>
            <a:endParaRPr/>
          </a:p>
        </p:txBody>
      </p:sp>
      <p:sp>
        <p:nvSpPr>
          <p:cNvPr id="288" name="Google Shape;288;g269c7e16dea_0_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89" name="Google Shape;289;g269c7e16dea_0_0"/>
          <p:cNvSpPr txBox="1"/>
          <p:nvPr/>
        </p:nvSpPr>
        <p:spPr>
          <a:xfrm>
            <a:off x="1633525" y="1619000"/>
            <a:ext cx="91734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Introduction to The React js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learn </a:t>
            </a:r>
            <a:r>
              <a:rPr lang="en-US" sz="2500">
                <a:solidFill>
                  <a:schemeClr val="dk1"/>
                </a:solidFill>
                <a:latin typeface="Lato"/>
                <a:ea typeface="Lato"/>
                <a:cs typeface="Lato"/>
                <a:sym typeface="Lato"/>
              </a:rPr>
              <a:t>about </a:t>
            </a:r>
            <a:r>
              <a:rPr b="0" i="0" lang="en-US" sz="2500" u="none" cap="none" strike="noStrike">
                <a:solidFill>
                  <a:schemeClr val="dk1"/>
                </a:solidFill>
                <a:latin typeface="Lato"/>
                <a:ea typeface="Lato"/>
                <a:cs typeface="Lato"/>
                <a:sym typeface="Lato"/>
              </a:rPr>
              <a:t>React js file st</a:t>
            </a:r>
            <a:r>
              <a:rPr lang="en-US" sz="2500">
                <a:solidFill>
                  <a:schemeClr val="dk1"/>
                </a:solidFill>
                <a:latin typeface="Lato"/>
                <a:ea typeface="Lato"/>
                <a:cs typeface="Lato"/>
                <a:sym typeface="Lato"/>
              </a:rPr>
              <a:t>ructure </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  Importing and exporting the components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  Props</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sp>
        <p:nvSpPr>
          <p:cNvPr id="290" name="Google Shape;290;g269c7e16dea_0_0"/>
          <p:cNvSpPr txBox="1"/>
          <p:nvPr/>
        </p:nvSpPr>
        <p:spPr>
          <a:xfrm>
            <a:off x="7925850" y="2151325"/>
            <a:ext cx="1503000" cy="18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291" name="Google Shape;291;g269c7e16dea_0_0"/>
          <p:cNvPicPr preferRelativeResize="0"/>
          <p:nvPr/>
        </p:nvPicPr>
        <p:blipFill>
          <a:blip r:embed="rId3">
            <a:alphaModFix/>
          </a:blip>
          <a:stretch>
            <a:fillRect/>
          </a:stretch>
        </p:blipFill>
        <p:spPr>
          <a:xfrm>
            <a:off x="8282300" y="1773599"/>
            <a:ext cx="1984250" cy="203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c6ae556848_0_7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98" name="Google Shape;298;g2c6ae556848_0_72"/>
          <p:cNvPicPr preferRelativeResize="0"/>
          <p:nvPr/>
        </p:nvPicPr>
        <p:blipFill>
          <a:blip r:embed="rId3">
            <a:alphaModFix/>
          </a:blip>
          <a:stretch>
            <a:fillRect/>
          </a:stretch>
        </p:blipFill>
        <p:spPr>
          <a:xfrm>
            <a:off x="575175" y="575150"/>
            <a:ext cx="5410200" cy="1219200"/>
          </a:xfrm>
          <a:prstGeom prst="rect">
            <a:avLst/>
          </a:prstGeom>
          <a:noFill/>
          <a:ln>
            <a:noFill/>
          </a:ln>
        </p:spPr>
      </p:pic>
      <p:pic>
        <p:nvPicPr>
          <p:cNvPr id="299" name="Google Shape;299;g2c6ae556848_0_72"/>
          <p:cNvPicPr preferRelativeResize="0"/>
          <p:nvPr/>
        </p:nvPicPr>
        <p:blipFill>
          <a:blip r:embed="rId4">
            <a:alphaModFix/>
          </a:blip>
          <a:stretch>
            <a:fillRect/>
          </a:stretch>
        </p:blipFill>
        <p:spPr>
          <a:xfrm>
            <a:off x="6603300" y="575150"/>
            <a:ext cx="4448175" cy="2257425"/>
          </a:xfrm>
          <a:prstGeom prst="rect">
            <a:avLst/>
          </a:prstGeom>
          <a:noFill/>
          <a:ln>
            <a:noFill/>
          </a:ln>
        </p:spPr>
      </p:pic>
      <p:pic>
        <p:nvPicPr>
          <p:cNvPr id="300" name="Google Shape;300;g2c6ae556848_0_72"/>
          <p:cNvPicPr preferRelativeResize="0"/>
          <p:nvPr/>
        </p:nvPicPr>
        <p:blipFill>
          <a:blip r:embed="rId5">
            <a:alphaModFix/>
          </a:blip>
          <a:stretch>
            <a:fillRect/>
          </a:stretch>
        </p:blipFill>
        <p:spPr>
          <a:xfrm>
            <a:off x="1029225" y="2969325"/>
            <a:ext cx="3590925" cy="1314450"/>
          </a:xfrm>
          <a:prstGeom prst="rect">
            <a:avLst/>
          </a:prstGeom>
          <a:noFill/>
          <a:ln>
            <a:noFill/>
          </a:ln>
        </p:spPr>
      </p:pic>
      <p:pic>
        <p:nvPicPr>
          <p:cNvPr id="301" name="Google Shape;301;g2c6ae556848_0_72"/>
          <p:cNvPicPr preferRelativeResize="0"/>
          <p:nvPr/>
        </p:nvPicPr>
        <p:blipFill>
          <a:blip r:embed="rId6">
            <a:alphaModFix/>
          </a:blip>
          <a:stretch>
            <a:fillRect/>
          </a:stretch>
        </p:blipFill>
        <p:spPr>
          <a:xfrm>
            <a:off x="5146675" y="3705225"/>
            <a:ext cx="3590925" cy="2429504"/>
          </a:xfrm>
          <a:prstGeom prst="rect">
            <a:avLst/>
          </a:prstGeom>
          <a:noFill/>
          <a:ln>
            <a:noFill/>
          </a:ln>
        </p:spPr>
      </p:pic>
      <p:pic>
        <p:nvPicPr>
          <p:cNvPr id="302" name="Google Shape;302;g2c6ae556848_0_72"/>
          <p:cNvPicPr preferRelativeResize="0"/>
          <p:nvPr/>
        </p:nvPicPr>
        <p:blipFill>
          <a:blip r:embed="rId7">
            <a:alphaModFix/>
          </a:blip>
          <a:stretch>
            <a:fillRect/>
          </a:stretch>
        </p:blipFill>
        <p:spPr>
          <a:xfrm>
            <a:off x="152400" y="4436175"/>
            <a:ext cx="3965349" cy="226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c0ec069af7_0_623"/>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Tools and technology</a:t>
            </a:r>
            <a:endParaRPr/>
          </a:p>
        </p:txBody>
      </p:sp>
      <p:sp>
        <p:nvSpPr>
          <p:cNvPr id="309" name="Google Shape;309;g2c0ec069af7_0_623"/>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Tools = vscode , Rapid Api , Freepeak , Icons8</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Technology = html , css , javascript , react js </a:t>
            </a:r>
            <a:endParaRPr/>
          </a:p>
        </p:txBody>
      </p:sp>
      <p:sp>
        <p:nvSpPr>
          <p:cNvPr id="310" name="Google Shape;310;g2c0ec069af7_0_62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6a9b3a98ee_0_7"/>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 Website(ui)</a:t>
            </a:r>
            <a:endParaRPr/>
          </a:p>
        </p:txBody>
      </p:sp>
      <p:sp>
        <p:nvSpPr>
          <p:cNvPr id="317" name="Google Shape;317;g26a9b3a98ee_0_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18" name="Google Shape;318;g26a9b3a98ee_0_7"/>
          <p:cNvPicPr preferRelativeResize="0"/>
          <p:nvPr/>
        </p:nvPicPr>
        <p:blipFill>
          <a:blip r:embed="rId3">
            <a:alphaModFix/>
          </a:blip>
          <a:stretch>
            <a:fillRect/>
          </a:stretch>
        </p:blipFill>
        <p:spPr>
          <a:xfrm>
            <a:off x="1949100" y="1781462"/>
            <a:ext cx="9019065" cy="42110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c0ec069af7_0_561"/>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10</a:t>
            </a:r>
            <a:endParaRPr/>
          </a:p>
        </p:txBody>
      </p:sp>
      <p:sp>
        <p:nvSpPr>
          <p:cNvPr id="325" name="Google Shape;325;g2c0ec069af7_0_56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26" name="Google Shape;326;g2c0ec069af7_0_561"/>
          <p:cNvSpPr txBox="1"/>
          <p:nvPr/>
        </p:nvSpPr>
        <p:spPr>
          <a:xfrm>
            <a:off x="1273400" y="1806900"/>
            <a:ext cx="9807300" cy="374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Clr>
                <a:srgbClr val="000000"/>
              </a:buClr>
              <a:buSzPct val="1000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63696" lvl="0" marL="457200" marR="0" rtl="0" algn="l">
              <a:lnSpc>
                <a:spcPct val="115000"/>
              </a:lnSpc>
              <a:spcBef>
                <a:spcPts val="1200"/>
              </a:spcBef>
              <a:spcAft>
                <a:spcPts val="0"/>
              </a:spcAft>
              <a:buClr>
                <a:srgbClr val="000000"/>
              </a:buClr>
              <a:buSzPct val="176923"/>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Conditional Rendering</a:t>
            </a:r>
            <a:r>
              <a:rPr lang="en-US" sz="2500">
                <a:solidFill>
                  <a:schemeClr val="dk1"/>
                </a:solidFill>
                <a:latin typeface="Lato"/>
                <a:ea typeface="Lato"/>
                <a:cs typeface="Lato"/>
                <a:sym typeface="Lato"/>
              </a:rPr>
              <a:t> </a:t>
            </a:r>
            <a:endParaRPr b="0" i="0" sz="2500" u="none" cap="none" strike="noStrike">
              <a:solidFill>
                <a:schemeClr val="dk1"/>
              </a:solidFill>
              <a:latin typeface="Lato"/>
              <a:ea typeface="Lato"/>
              <a:cs typeface="Lato"/>
              <a:sym typeface="Lato"/>
            </a:endParaRPr>
          </a:p>
          <a:p>
            <a:pPr indent="-375443" lvl="0" marL="457200" marR="0" rtl="0" algn="l">
              <a:lnSpc>
                <a:spcPct val="115000"/>
              </a:lnSpc>
              <a:spcBef>
                <a:spcPts val="0"/>
              </a:spcBef>
              <a:spcAft>
                <a:spcPts val="0"/>
              </a:spcAft>
              <a:buClr>
                <a:schemeClr val="dk1"/>
              </a:buClr>
              <a:buSzPct val="1000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Rendering</a:t>
            </a:r>
            <a:endParaRPr b="0" i="0" sz="2500" u="none" cap="none" strike="noStrike">
              <a:solidFill>
                <a:schemeClr val="dk1"/>
              </a:solidFill>
              <a:latin typeface="Lato"/>
              <a:ea typeface="Lato"/>
              <a:cs typeface="Lato"/>
              <a:sym typeface="Lato"/>
            </a:endParaRPr>
          </a:p>
          <a:p>
            <a:pPr indent="-375443" lvl="0" marL="457200" marR="0" rtl="0" algn="l">
              <a:lnSpc>
                <a:spcPct val="115000"/>
              </a:lnSpc>
              <a:spcBef>
                <a:spcPts val="0"/>
              </a:spcBef>
              <a:spcAft>
                <a:spcPts val="0"/>
              </a:spcAft>
              <a:buClr>
                <a:schemeClr val="dk1"/>
              </a:buClr>
              <a:buSzPct val="100000"/>
              <a:buFont typeface="Lato"/>
              <a:buChar char="●"/>
            </a:pPr>
            <a:r>
              <a:rPr lang="en-US" sz="2500">
                <a:solidFill>
                  <a:schemeClr val="dk1"/>
                </a:solidFill>
                <a:latin typeface="Lato"/>
                <a:ea typeface="Lato"/>
                <a:cs typeface="Lato"/>
                <a:sym typeface="Lato"/>
              </a:rPr>
              <a:t>  Events</a:t>
            </a:r>
            <a:endParaRPr b="0" i="0" sz="2500" u="none" cap="none" strike="noStrike">
              <a:solidFill>
                <a:schemeClr val="dk1"/>
              </a:solidFill>
              <a:latin typeface="Lato"/>
              <a:ea typeface="Lato"/>
              <a:cs typeface="Lato"/>
              <a:sym typeface="Lato"/>
            </a:endParaRPr>
          </a:p>
          <a:p>
            <a:pPr indent="-375443" lvl="0" marL="457200" marR="0" rtl="0" algn="l">
              <a:lnSpc>
                <a:spcPct val="115000"/>
              </a:lnSpc>
              <a:spcBef>
                <a:spcPts val="0"/>
              </a:spcBef>
              <a:spcAft>
                <a:spcPts val="0"/>
              </a:spcAft>
              <a:buClr>
                <a:schemeClr val="dk1"/>
              </a:buClr>
              <a:buSzPct val="100000"/>
              <a:buFont typeface="Lato"/>
              <a:buChar char="●"/>
            </a:pPr>
            <a:r>
              <a:rPr lang="en-US" sz="2500">
                <a:solidFill>
                  <a:schemeClr val="dk1"/>
                </a:solidFill>
                <a:latin typeface="Lato"/>
                <a:ea typeface="Lato"/>
                <a:cs typeface="Lato"/>
                <a:sym typeface="Lato"/>
              </a:rPr>
              <a:t>  </a:t>
            </a:r>
            <a:r>
              <a:rPr lang="en-US" sz="2500">
                <a:solidFill>
                  <a:schemeClr val="dk1"/>
                </a:solidFill>
                <a:latin typeface="Lato"/>
                <a:ea typeface="Lato"/>
                <a:cs typeface="Lato"/>
                <a:sym typeface="Lato"/>
              </a:rPr>
              <a:t>Understanding</a:t>
            </a:r>
            <a:r>
              <a:rPr lang="en-US" sz="2500">
                <a:solidFill>
                  <a:schemeClr val="dk1"/>
                </a:solidFill>
                <a:latin typeface="Lato"/>
                <a:ea typeface="Lato"/>
                <a:cs typeface="Lato"/>
                <a:sym typeface="Lato"/>
              </a:rPr>
              <a:t> Tailwind Css</a:t>
            </a:r>
            <a:endParaRPr sz="2500">
              <a:solidFill>
                <a:schemeClr val="dk1"/>
              </a:solidFill>
              <a:latin typeface="Lato"/>
              <a:ea typeface="Lato"/>
              <a:cs typeface="Lato"/>
              <a:sym typeface="Lato"/>
            </a:endParaRPr>
          </a:p>
          <a:p>
            <a:pPr indent="-375443" lvl="0" marL="457200" marR="0" rtl="0" algn="l">
              <a:lnSpc>
                <a:spcPct val="115000"/>
              </a:lnSpc>
              <a:spcBef>
                <a:spcPts val="0"/>
              </a:spcBef>
              <a:spcAft>
                <a:spcPts val="0"/>
              </a:spcAft>
              <a:buClr>
                <a:schemeClr val="dk1"/>
              </a:buClr>
              <a:buSzPct val="100000"/>
              <a:buFont typeface="Lato"/>
              <a:buChar char="●"/>
            </a:pPr>
            <a:r>
              <a:rPr lang="en-US" sz="2500">
                <a:solidFill>
                  <a:schemeClr val="dk1"/>
                </a:solidFill>
                <a:latin typeface="Lato"/>
                <a:ea typeface="Lato"/>
                <a:cs typeface="Lato"/>
                <a:sym typeface="Lato"/>
              </a:rPr>
              <a:t>start working on the food-ui </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ct val="1000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ct val="1000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327" name="Google Shape;327;g2c0ec069af7_0_561"/>
          <p:cNvPicPr preferRelativeResize="0"/>
          <p:nvPr/>
        </p:nvPicPr>
        <p:blipFill>
          <a:blip r:embed="rId3">
            <a:alphaModFix/>
          </a:blip>
          <a:stretch>
            <a:fillRect/>
          </a:stretch>
        </p:blipFill>
        <p:spPr>
          <a:xfrm>
            <a:off x="7264550" y="1961474"/>
            <a:ext cx="1984250" cy="203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c6ae556848_0_9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34" name="Google Shape;334;g2c6ae556848_0_93"/>
          <p:cNvPicPr preferRelativeResize="0"/>
          <p:nvPr/>
        </p:nvPicPr>
        <p:blipFill>
          <a:blip r:embed="rId3">
            <a:alphaModFix/>
          </a:blip>
          <a:stretch>
            <a:fillRect/>
          </a:stretch>
        </p:blipFill>
        <p:spPr>
          <a:xfrm>
            <a:off x="293325" y="340275"/>
            <a:ext cx="4563650" cy="3183125"/>
          </a:xfrm>
          <a:prstGeom prst="rect">
            <a:avLst/>
          </a:prstGeom>
          <a:noFill/>
          <a:ln>
            <a:noFill/>
          </a:ln>
        </p:spPr>
      </p:pic>
      <p:pic>
        <p:nvPicPr>
          <p:cNvPr id="335" name="Google Shape;335;g2c6ae556848_0_93"/>
          <p:cNvPicPr preferRelativeResize="0"/>
          <p:nvPr/>
        </p:nvPicPr>
        <p:blipFill>
          <a:blip r:embed="rId4">
            <a:alphaModFix/>
          </a:blip>
          <a:stretch>
            <a:fillRect/>
          </a:stretch>
        </p:blipFill>
        <p:spPr>
          <a:xfrm>
            <a:off x="6720075" y="152400"/>
            <a:ext cx="2708900" cy="2931275"/>
          </a:xfrm>
          <a:prstGeom prst="rect">
            <a:avLst/>
          </a:prstGeom>
          <a:noFill/>
          <a:ln>
            <a:noFill/>
          </a:ln>
        </p:spPr>
      </p:pic>
      <p:pic>
        <p:nvPicPr>
          <p:cNvPr id="336" name="Google Shape;336;g2c6ae556848_0_93"/>
          <p:cNvPicPr preferRelativeResize="0"/>
          <p:nvPr/>
        </p:nvPicPr>
        <p:blipFill>
          <a:blip r:embed="rId5">
            <a:alphaModFix/>
          </a:blip>
          <a:stretch>
            <a:fillRect/>
          </a:stretch>
        </p:blipFill>
        <p:spPr>
          <a:xfrm>
            <a:off x="449900" y="3644875"/>
            <a:ext cx="4867275" cy="300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6b66a5bbfa_0_8"/>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11</a:t>
            </a:r>
            <a:endParaRPr/>
          </a:p>
        </p:txBody>
      </p:sp>
      <p:sp>
        <p:nvSpPr>
          <p:cNvPr id="343" name="Google Shape;343;g26b66a5bbfa_0_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44" name="Google Shape;344;g26b66a5bbfa_0_8"/>
          <p:cNvSpPr txBox="1"/>
          <p:nvPr/>
        </p:nvSpPr>
        <p:spPr>
          <a:xfrm>
            <a:off x="1273400" y="1806900"/>
            <a:ext cx="91734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States and hooks</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UseEffect</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  Navbar </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darkmode</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345" name="Google Shape;345;g26b66a5bbfa_0_8"/>
          <p:cNvPicPr preferRelativeResize="0"/>
          <p:nvPr/>
        </p:nvPicPr>
        <p:blipFill>
          <a:blip r:embed="rId3">
            <a:alphaModFix/>
          </a:blip>
          <a:stretch>
            <a:fillRect/>
          </a:stretch>
        </p:blipFill>
        <p:spPr>
          <a:xfrm>
            <a:off x="7264550" y="1961474"/>
            <a:ext cx="1984250" cy="203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4100"/>
              <a:t>Introduction</a:t>
            </a:r>
            <a:endParaRPr sz="4100"/>
          </a:p>
        </p:txBody>
      </p:sp>
      <p:sp>
        <p:nvSpPr>
          <p:cNvPr id="105" name="Google Shape;105;p3"/>
          <p:cNvSpPr txBox="1"/>
          <p:nvPr>
            <p:ph idx="1" type="body"/>
          </p:nvPr>
        </p:nvSpPr>
        <p:spPr>
          <a:xfrm>
            <a:off x="496500" y="1623950"/>
            <a:ext cx="10972800" cy="50211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SzPts val="1100"/>
              <a:buNone/>
            </a:pPr>
            <a:r>
              <a:rPr lang="en-US" sz="2200">
                <a:latin typeface="Times New Roman"/>
                <a:ea typeface="Times New Roman"/>
                <a:cs typeface="Times New Roman"/>
                <a:sym typeface="Times New Roman"/>
              </a:rPr>
              <a:t>React JS is a popular JavaScript library for building user interfaces, particularly single-page applications. It was developed by Facebook and is now maintained by Facebook and a community of individual developers and companies.</a:t>
            </a:r>
            <a:endParaRPr sz="2200">
              <a:latin typeface="Times New Roman"/>
              <a:ea typeface="Times New Roman"/>
              <a:cs typeface="Times New Roman"/>
              <a:sym typeface="Times New Roman"/>
            </a:endParaRPr>
          </a:p>
          <a:p>
            <a:pPr indent="0" lvl="0" marL="0" rtl="0" algn="just">
              <a:lnSpc>
                <a:spcPct val="150000"/>
              </a:lnSpc>
              <a:spcBef>
                <a:spcPts val="0"/>
              </a:spcBef>
              <a:spcAft>
                <a:spcPts val="0"/>
              </a:spcAft>
              <a:buSzPts val="1100"/>
              <a:buNone/>
            </a:pPr>
            <a:r>
              <a:t/>
            </a:r>
            <a:endParaRPr sz="2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2200">
                <a:latin typeface="Times New Roman"/>
                <a:ea typeface="Times New Roman"/>
                <a:cs typeface="Times New Roman"/>
                <a:sym typeface="Times New Roman"/>
              </a:rPr>
              <a:t>One of the key features of React JS is its component-based architecture.it means it allows developers to build complex user interfaces by breaking them down into small, reusable components . </a:t>
            </a:r>
            <a:endParaRPr sz="2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22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US" sz="2200">
                <a:latin typeface="Times New Roman"/>
                <a:ea typeface="Times New Roman"/>
                <a:cs typeface="Times New Roman"/>
                <a:sym typeface="Times New Roman"/>
              </a:rPr>
              <a:t>Each component can have its own state, props, and behavior, which makes it easy to manage and reuse them throughout the application.</a:t>
            </a:r>
            <a:endParaRPr sz="2200">
              <a:latin typeface="Times New Roman"/>
              <a:ea typeface="Times New Roman"/>
              <a:cs typeface="Times New Roman"/>
              <a:sym typeface="Times New Roman"/>
            </a:endParaRPr>
          </a:p>
        </p:txBody>
      </p:sp>
      <p:sp>
        <p:nvSpPr>
          <p:cNvPr id="106" name="Google Shape;106;p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c6ae556848_0_10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52" name="Google Shape;352;g2c6ae556848_0_106"/>
          <p:cNvPicPr preferRelativeResize="0"/>
          <p:nvPr/>
        </p:nvPicPr>
        <p:blipFill>
          <a:blip r:embed="rId3">
            <a:alphaModFix/>
          </a:blip>
          <a:stretch>
            <a:fillRect/>
          </a:stretch>
        </p:blipFill>
        <p:spPr>
          <a:xfrm>
            <a:off x="794375" y="590825"/>
            <a:ext cx="4057650" cy="1838325"/>
          </a:xfrm>
          <a:prstGeom prst="rect">
            <a:avLst/>
          </a:prstGeom>
          <a:noFill/>
          <a:ln>
            <a:noFill/>
          </a:ln>
        </p:spPr>
      </p:pic>
      <p:pic>
        <p:nvPicPr>
          <p:cNvPr id="353" name="Google Shape;353;g2c6ae556848_0_106"/>
          <p:cNvPicPr preferRelativeResize="0"/>
          <p:nvPr/>
        </p:nvPicPr>
        <p:blipFill>
          <a:blip r:embed="rId4">
            <a:alphaModFix/>
          </a:blip>
          <a:stretch>
            <a:fillRect/>
          </a:stretch>
        </p:blipFill>
        <p:spPr>
          <a:xfrm>
            <a:off x="6963425" y="452125"/>
            <a:ext cx="2552700" cy="2362200"/>
          </a:xfrm>
          <a:prstGeom prst="rect">
            <a:avLst/>
          </a:prstGeom>
          <a:noFill/>
          <a:ln>
            <a:noFill/>
          </a:ln>
        </p:spPr>
      </p:pic>
      <p:pic>
        <p:nvPicPr>
          <p:cNvPr id="354" name="Google Shape;354;g2c6ae556848_0_106"/>
          <p:cNvPicPr preferRelativeResize="0"/>
          <p:nvPr/>
        </p:nvPicPr>
        <p:blipFill>
          <a:blip r:embed="rId5">
            <a:alphaModFix/>
          </a:blip>
          <a:stretch>
            <a:fillRect/>
          </a:stretch>
        </p:blipFill>
        <p:spPr>
          <a:xfrm>
            <a:off x="1400825" y="3599971"/>
            <a:ext cx="8263001" cy="991025"/>
          </a:xfrm>
          <a:prstGeom prst="rect">
            <a:avLst/>
          </a:prstGeom>
          <a:noFill/>
          <a:ln>
            <a:noFill/>
          </a:ln>
        </p:spPr>
      </p:pic>
      <p:pic>
        <p:nvPicPr>
          <p:cNvPr id="355" name="Google Shape;355;g2c6ae556848_0_106"/>
          <p:cNvPicPr preferRelativeResize="0"/>
          <p:nvPr/>
        </p:nvPicPr>
        <p:blipFill>
          <a:blip r:embed="rId6">
            <a:alphaModFix/>
          </a:blip>
          <a:stretch>
            <a:fillRect/>
          </a:stretch>
        </p:blipFill>
        <p:spPr>
          <a:xfrm>
            <a:off x="852813" y="5182125"/>
            <a:ext cx="9359026" cy="5830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c6ae556848_0_12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12</a:t>
            </a:r>
            <a:endParaRPr/>
          </a:p>
        </p:txBody>
      </p:sp>
      <p:sp>
        <p:nvSpPr>
          <p:cNvPr id="362" name="Google Shape;362;g2c6ae556848_0_12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63" name="Google Shape;363;g2c6ae556848_0_120"/>
          <p:cNvSpPr txBox="1"/>
          <p:nvPr/>
        </p:nvSpPr>
        <p:spPr>
          <a:xfrm>
            <a:off x="1273400" y="1806900"/>
            <a:ext cx="91734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Use Ref</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handling the events in react</a:t>
            </a:r>
            <a:endParaRPr b="0" i="0" sz="2500" u="none" cap="none" strike="noStrike">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 </a:t>
            </a:r>
            <a:r>
              <a:rPr lang="en-US" sz="2500">
                <a:solidFill>
                  <a:schemeClr val="dk1"/>
                </a:solidFill>
                <a:latin typeface="Lato"/>
                <a:ea typeface="Lato"/>
                <a:cs typeface="Lato"/>
                <a:sym typeface="Lato"/>
              </a:rPr>
              <a:t>Working on the hero-section of Foodi ui</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Working on the Services section  of Foodi ui</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364" name="Google Shape;364;g2c6ae556848_0_120"/>
          <p:cNvPicPr preferRelativeResize="0"/>
          <p:nvPr/>
        </p:nvPicPr>
        <p:blipFill>
          <a:blip r:embed="rId3">
            <a:alphaModFix/>
          </a:blip>
          <a:stretch>
            <a:fillRect/>
          </a:stretch>
        </p:blipFill>
        <p:spPr>
          <a:xfrm>
            <a:off x="7264550" y="1961474"/>
            <a:ext cx="1984250" cy="203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c6ae556848_0_12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71" name="Google Shape;371;g2c6ae556848_0_128"/>
          <p:cNvPicPr preferRelativeResize="0"/>
          <p:nvPr/>
        </p:nvPicPr>
        <p:blipFill>
          <a:blip r:embed="rId3">
            <a:alphaModFix/>
          </a:blip>
          <a:stretch>
            <a:fillRect/>
          </a:stretch>
        </p:blipFill>
        <p:spPr>
          <a:xfrm>
            <a:off x="1436325" y="778700"/>
            <a:ext cx="3232750" cy="2978325"/>
          </a:xfrm>
          <a:prstGeom prst="rect">
            <a:avLst/>
          </a:prstGeom>
          <a:noFill/>
          <a:ln>
            <a:noFill/>
          </a:ln>
        </p:spPr>
      </p:pic>
      <p:pic>
        <p:nvPicPr>
          <p:cNvPr id="372" name="Google Shape;372;g2c6ae556848_0_128"/>
          <p:cNvPicPr preferRelativeResize="0"/>
          <p:nvPr/>
        </p:nvPicPr>
        <p:blipFill>
          <a:blip r:embed="rId4">
            <a:alphaModFix/>
          </a:blip>
          <a:stretch>
            <a:fillRect/>
          </a:stretch>
        </p:blipFill>
        <p:spPr>
          <a:xfrm>
            <a:off x="6841850" y="1301075"/>
            <a:ext cx="3743325" cy="1933575"/>
          </a:xfrm>
          <a:prstGeom prst="rect">
            <a:avLst/>
          </a:prstGeom>
          <a:noFill/>
          <a:ln>
            <a:noFill/>
          </a:ln>
        </p:spPr>
      </p:pic>
      <p:pic>
        <p:nvPicPr>
          <p:cNvPr id="373" name="Google Shape;373;g2c6ae556848_0_128"/>
          <p:cNvPicPr preferRelativeResize="0"/>
          <p:nvPr/>
        </p:nvPicPr>
        <p:blipFill>
          <a:blip r:embed="rId5">
            <a:alphaModFix/>
          </a:blip>
          <a:stretch>
            <a:fillRect/>
          </a:stretch>
        </p:blipFill>
        <p:spPr>
          <a:xfrm>
            <a:off x="885825" y="4146550"/>
            <a:ext cx="5210175" cy="2209800"/>
          </a:xfrm>
          <a:prstGeom prst="rect">
            <a:avLst/>
          </a:prstGeom>
          <a:noFill/>
          <a:ln>
            <a:noFill/>
          </a:ln>
        </p:spPr>
      </p:pic>
      <p:pic>
        <p:nvPicPr>
          <p:cNvPr id="374" name="Google Shape;374;g2c6ae556848_0_128"/>
          <p:cNvPicPr preferRelativeResize="0"/>
          <p:nvPr/>
        </p:nvPicPr>
        <p:blipFill>
          <a:blip r:embed="rId6">
            <a:alphaModFix/>
          </a:blip>
          <a:stretch>
            <a:fillRect/>
          </a:stretch>
        </p:blipFill>
        <p:spPr>
          <a:xfrm>
            <a:off x="6389275" y="4177307"/>
            <a:ext cx="4880050" cy="21482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c6e669f73f_0_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Foodi-website (Tools and Technology)</a:t>
            </a:r>
            <a:endParaRPr/>
          </a:p>
        </p:txBody>
      </p:sp>
      <p:sp>
        <p:nvSpPr>
          <p:cNvPr id="381" name="Google Shape;381;g2c6e669f73f_0_0"/>
          <p:cNvSpPr txBox="1"/>
          <p:nvPr>
            <p:ph idx="1" type="body"/>
          </p:nvPr>
        </p:nvSpPr>
        <p:spPr>
          <a:xfrm>
            <a:off x="609600" y="2038603"/>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a:t>Tools  </a:t>
            </a:r>
            <a:r>
              <a:rPr lang="en-US" sz="3100"/>
              <a:t>=</a:t>
            </a:r>
            <a:r>
              <a:rPr lang="en-US"/>
              <a:t> </a:t>
            </a:r>
            <a:r>
              <a:rPr lang="en-US" sz="2800"/>
              <a:t> </a:t>
            </a:r>
            <a:r>
              <a:rPr lang="en-US" sz="2600">
                <a:latin typeface="Times New Roman"/>
                <a:ea typeface="Times New Roman"/>
                <a:cs typeface="Times New Roman"/>
                <a:sym typeface="Times New Roman"/>
              </a:rPr>
              <a:t>vscode , live preview , </a:t>
            </a:r>
            <a:r>
              <a:rPr lang="en-US" sz="2600">
                <a:latin typeface="Times New Roman"/>
                <a:ea typeface="Times New Roman"/>
                <a:cs typeface="Times New Roman"/>
                <a:sym typeface="Times New Roman"/>
              </a:rPr>
              <a:t>prettier code formatter , ES7+ React/Redux/React-Native snippets</a:t>
            </a:r>
            <a:endParaRPr sz="2600">
              <a:latin typeface="Times New Roman"/>
              <a:ea typeface="Times New Roman"/>
              <a:cs typeface="Times New Roman"/>
              <a:sym typeface="Times New Roman"/>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Technology = </a:t>
            </a:r>
            <a:r>
              <a:rPr lang="en-US" sz="2900"/>
              <a:t>Html ,  CSS  , Javascript , react js , Tailwind Css</a:t>
            </a:r>
            <a:endParaRPr sz="2900"/>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382" name="Google Shape;382;g2c6e669f73f_0_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c6e669f73f_0_9"/>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Objectives</a:t>
            </a:r>
            <a:endParaRPr/>
          </a:p>
        </p:txBody>
      </p:sp>
      <p:sp>
        <p:nvSpPr>
          <p:cNvPr id="389" name="Google Shape;389;g2c6e669f73f_0_9"/>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l">
              <a:lnSpc>
                <a:spcPct val="150000"/>
              </a:lnSpc>
              <a:spcBef>
                <a:spcPts val="360"/>
              </a:spcBef>
              <a:spcAft>
                <a:spcPts val="0"/>
              </a:spcAft>
              <a:buNone/>
            </a:pPr>
            <a:r>
              <a:rPr b="1" lang="en-US" sz="31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Browse a list of food items and view details about each item, including ingredients and nutritional information.</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b="1" lang="en-US" sz="22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Filter the food items by category (e.g. breakfast, lunch, dinner, snacks).</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b="1" lang="en-US" sz="22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 Search for specific food items by name or keyword.</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b="1" lang="en-US" sz="22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 Add food items to a shopping cart and view the total cost.</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b="1" lang="en-US" sz="2200">
                <a:latin typeface="Times New Roman"/>
                <a:ea typeface="Times New Roman"/>
                <a:cs typeface="Times New Roman"/>
                <a:sym typeface="Times New Roman"/>
              </a:rPr>
              <a:t>→</a:t>
            </a:r>
            <a:r>
              <a:rPr lang="en-US" sz="2200">
                <a:latin typeface="Times New Roman"/>
                <a:ea typeface="Times New Roman"/>
                <a:cs typeface="Times New Roman"/>
                <a:sym typeface="Times New Roman"/>
              </a:rPr>
              <a:t>  Checkout and place an order for delivery or pickup.</a:t>
            </a:r>
            <a:endParaRPr sz="2200">
              <a:latin typeface="Times New Roman"/>
              <a:ea typeface="Times New Roman"/>
              <a:cs typeface="Times New Roman"/>
              <a:sym typeface="Times New Roman"/>
            </a:endParaRPr>
          </a:p>
        </p:txBody>
      </p:sp>
      <p:sp>
        <p:nvSpPr>
          <p:cNvPr id="390" name="Google Shape;390;g2c6e669f73f_0_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c6e669f73f_0_19"/>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Scope</a:t>
            </a:r>
            <a:endParaRPr/>
          </a:p>
        </p:txBody>
      </p:sp>
      <p:sp>
        <p:nvSpPr>
          <p:cNvPr id="397" name="Google Shape;397;g2c6e669f73f_0_19"/>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l">
              <a:lnSpc>
                <a:spcPct val="150000"/>
              </a:lnSpc>
              <a:spcBef>
                <a:spcPts val="360"/>
              </a:spcBef>
              <a:spcAft>
                <a:spcPts val="0"/>
              </a:spcAft>
              <a:buNone/>
            </a:pPr>
            <a:r>
              <a:rPr lang="en-US" sz="2200">
                <a:latin typeface="Times New Roman"/>
                <a:ea typeface="Times New Roman"/>
                <a:cs typeface="Times New Roman"/>
                <a:sym typeface="Times New Roman"/>
              </a:rPr>
              <a:t>→ </a:t>
            </a:r>
            <a:r>
              <a:rPr lang="en-US" sz="2200">
                <a:latin typeface="Times New Roman"/>
                <a:ea typeface="Times New Roman"/>
                <a:cs typeface="Times New Roman"/>
                <a:sym typeface="Times New Roman"/>
              </a:rPr>
              <a:t>The project will be a simple webpage design that displays a list of food items.</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200">
                <a:latin typeface="Times New Roman"/>
                <a:ea typeface="Times New Roman"/>
                <a:cs typeface="Times New Roman"/>
                <a:sym typeface="Times New Roman"/>
              </a:rPr>
              <a:t>→ The webpage will be built using React.js and its components.</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200">
                <a:latin typeface="Times New Roman"/>
                <a:ea typeface="Times New Roman"/>
                <a:cs typeface="Times New Roman"/>
                <a:sym typeface="Times New Roman"/>
              </a:rPr>
              <a:t>→ The food items can be filtered by category, such as breakfast, lunch, dinner, or snacks.</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200">
                <a:latin typeface="Times New Roman"/>
                <a:ea typeface="Times New Roman"/>
                <a:cs typeface="Times New Roman"/>
                <a:sym typeface="Times New Roman"/>
              </a:rPr>
              <a:t>→ Users can search for food items by name or keyword.</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200">
                <a:latin typeface="Times New Roman"/>
                <a:ea typeface="Times New Roman"/>
                <a:cs typeface="Times New Roman"/>
                <a:sym typeface="Times New Roman"/>
              </a:rPr>
              <a:t>→ The food items can be added to a shopping cart and users can view the total   cost.</a:t>
            </a:r>
            <a:endParaRPr sz="2200">
              <a:latin typeface="Times New Roman"/>
              <a:ea typeface="Times New Roman"/>
              <a:cs typeface="Times New Roman"/>
              <a:sym typeface="Times New Roman"/>
            </a:endParaRPr>
          </a:p>
        </p:txBody>
      </p:sp>
      <p:sp>
        <p:nvSpPr>
          <p:cNvPr id="398" name="Google Shape;398;g2c6e669f73f_0_1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c6e669f73f_0_27"/>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Nav Bar With dark-mode</a:t>
            </a:r>
            <a:endParaRPr/>
          </a:p>
        </p:txBody>
      </p:sp>
      <p:sp>
        <p:nvSpPr>
          <p:cNvPr id="405" name="Google Shape;405;g2c6e669f73f_0_2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06" name="Google Shape;406;g2c6e669f73f_0_27"/>
          <p:cNvPicPr preferRelativeResize="0"/>
          <p:nvPr/>
        </p:nvPicPr>
        <p:blipFill>
          <a:blip r:embed="rId3">
            <a:alphaModFix/>
          </a:blip>
          <a:stretch>
            <a:fillRect/>
          </a:stretch>
        </p:blipFill>
        <p:spPr>
          <a:xfrm>
            <a:off x="1185800" y="1632688"/>
            <a:ext cx="10203216" cy="46339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c6e669f73f_0_36"/>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Hero section</a:t>
            </a:r>
            <a:endParaRPr/>
          </a:p>
        </p:txBody>
      </p:sp>
      <p:sp>
        <p:nvSpPr>
          <p:cNvPr id="413" name="Google Shape;413;g2c6e669f73f_0_3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14" name="Google Shape;414;g2c6e669f73f_0_36"/>
          <p:cNvPicPr preferRelativeResize="0"/>
          <p:nvPr/>
        </p:nvPicPr>
        <p:blipFill>
          <a:blip r:embed="rId3">
            <a:alphaModFix/>
          </a:blip>
          <a:stretch>
            <a:fillRect/>
          </a:stretch>
        </p:blipFill>
        <p:spPr>
          <a:xfrm>
            <a:off x="794350" y="1507388"/>
            <a:ext cx="11143742" cy="46339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c6e669f73f_0_44"/>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Services-section</a:t>
            </a:r>
            <a:endParaRPr/>
          </a:p>
        </p:txBody>
      </p:sp>
      <p:sp>
        <p:nvSpPr>
          <p:cNvPr id="421" name="Google Shape;421;g2c6e669f73f_0_4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22" name="Google Shape;422;g2c6e669f73f_0_44"/>
          <p:cNvPicPr preferRelativeResize="0"/>
          <p:nvPr/>
        </p:nvPicPr>
        <p:blipFill>
          <a:blip r:embed="rId3">
            <a:alphaModFix/>
          </a:blip>
          <a:stretch>
            <a:fillRect/>
          </a:stretch>
        </p:blipFill>
        <p:spPr>
          <a:xfrm>
            <a:off x="1405025" y="1965986"/>
            <a:ext cx="10059426" cy="3842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c6e669f73f_0_52"/>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Description</a:t>
            </a:r>
            <a:endParaRPr/>
          </a:p>
        </p:txBody>
      </p:sp>
      <p:sp>
        <p:nvSpPr>
          <p:cNvPr id="429" name="Google Shape;429;g2c6e669f73f_0_5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30" name="Google Shape;430;g2c6e669f73f_0_52"/>
          <p:cNvPicPr preferRelativeResize="0"/>
          <p:nvPr/>
        </p:nvPicPr>
        <p:blipFill>
          <a:blip r:embed="rId3">
            <a:alphaModFix/>
          </a:blip>
          <a:stretch>
            <a:fillRect/>
          </a:stretch>
        </p:blipFill>
        <p:spPr>
          <a:xfrm>
            <a:off x="1138825" y="1570038"/>
            <a:ext cx="10109872" cy="46339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500"/>
              </a:spcBef>
              <a:spcAft>
                <a:spcPts val="0"/>
              </a:spcAft>
              <a:buSzPts val="1800"/>
              <a:buNone/>
            </a:pPr>
            <a:r>
              <a:rPr lang="en-US"/>
              <a:t>                            </a:t>
            </a:r>
            <a:r>
              <a:rPr lang="en-US" sz="4100"/>
              <a:t>Objectives</a:t>
            </a:r>
            <a:endParaRPr sz="4100"/>
          </a:p>
        </p:txBody>
      </p:sp>
      <p:sp>
        <p:nvSpPr>
          <p:cNvPr id="113" name="Google Shape;113;p4"/>
          <p:cNvSpPr txBox="1"/>
          <p:nvPr>
            <p:ph idx="1" type="body"/>
          </p:nvPr>
        </p:nvSpPr>
        <p:spPr>
          <a:xfrm>
            <a:off x="609600" y="1600203"/>
            <a:ext cx="10972800" cy="4526100"/>
          </a:xfrm>
          <a:prstGeom prst="rect">
            <a:avLst/>
          </a:prstGeom>
          <a:noFill/>
          <a:ln>
            <a:noFill/>
          </a:ln>
        </p:spPr>
        <p:txBody>
          <a:bodyPr anchorCtr="0" anchor="t" bIns="45700" lIns="91425" spcFirstLastPara="1" rIns="91425" wrap="square" tIns="45700">
            <a:normAutofit fontScale="55000"/>
          </a:bodyPr>
          <a:lstStyle/>
          <a:p>
            <a:pPr indent="0" lvl="0" marL="0" rtl="0" algn="l">
              <a:lnSpc>
                <a:spcPct val="150000"/>
              </a:lnSpc>
              <a:spcBef>
                <a:spcPts val="360"/>
              </a:spcBef>
              <a:spcAft>
                <a:spcPts val="0"/>
              </a:spcAft>
              <a:buSzPct val="51428"/>
              <a:buNone/>
            </a:pPr>
            <a:r>
              <a:rPr lang="en-US" sz="3500">
                <a:latin typeface="Times New Roman"/>
                <a:ea typeface="Times New Roman"/>
                <a:cs typeface="Times New Roman"/>
                <a:sym typeface="Times New Roman"/>
              </a:rPr>
              <a:t>When working with React.js, setting clear objectives can help guide the development process and ensure that the project meets its goals effectively. Here are some common objectives when using React.js:</a:t>
            </a:r>
            <a:endParaRPr sz="3500">
              <a:latin typeface="Times New Roman"/>
              <a:ea typeface="Times New Roman"/>
              <a:cs typeface="Times New Roman"/>
              <a:sym typeface="Times New Roman"/>
            </a:endParaRPr>
          </a:p>
          <a:p>
            <a:pPr indent="0" lvl="0" marL="0" rtl="0" algn="l">
              <a:lnSpc>
                <a:spcPct val="100000"/>
              </a:lnSpc>
              <a:spcBef>
                <a:spcPts val="360"/>
              </a:spcBef>
              <a:spcAft>
                <a:spcPts val="0"/>
              </a:spcAft>
              <a:buSzPct val="85714"/>
              <a:buNone/>
            </a:pPr>
            <a:r>
              <a:t/>
            </a:r>
            <a:endParaRPr sz="2100"/>
          </a:p>
          <a:p>
            <a:pPr indent="-326390" lvl="0" marL="457200" rtl="0" algn="l">
              <a:lnSpc>
                <a:spcPct val="150000"/>
              </a:lnSpc>
              <a:spcBef>
                <a:spcPts val="0"/>
              </a:spcBef>
              <a:spcAft>
                <a:spcPts val="0"/>
              </a:spcAft>
              <a:buSzPct val="100000"/>
              <a:buFont typeface="Times New Roman"/>
              <a:buChar char="●"/>
            </a:pPr>
            <a:r>
              <a:rPr lang="en-US" sz="2800">
                <a:latin typeface="Times New Roman"/>
                <a:ea typeface="Times New Roman"/>
                <a:cs typeface="Times New Roman"/>
                <a:sym typeface="Times New Roman"/>
              </a:rPr>
              <a:t>Component-Based Architecture: React JS lets developers build reusable and modular components, making it easy to manage complex user interfaces.In React JS, components are the building blocks that make up a user interface.</a:t>
            </a:r>
            <a:endParaRPr sz="28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2100">
              <a:latin typeface="Times New Roman"/>
              <a:ea typeface="Times New Roman"/>
              <a:cs typeface="Times New Roman"/>
              <a:sym typeface="Times New Roman"/>
            </a:endParaRPr>
          </a:p>
          <a:p>
            <a:pPr indent="-336867" lvl="0" marL="457200" rtl="0" algn="l">
              <a:lnSpc>
                <a:spcPct val="150000"/>
              </a:lnSpc>
              <a:spcBef>
                <a:spcPts val="0"/>
              </a:spcBef>
              <a:spcAft>
                <a:spcPts val="0"/>
              </a:spcAft>
              <a:buSzPct val="100000"/>
              <a:buFont typeface="Times New Roman"/>
              <a:buChar char="●"/>
            </a:pPr>
            <a:r>
              <a:rPr lang="en-US" sz="3100">
                <a:latin typeface="Times New Roman"/>
                <a:ea typeface="Times New Roman"/>
                <a:cs typeface="Times New Roman"/>
                <a:sym typeface="Times New Roman"/>
              </a:rPr>
              <a:t>Virtual DOM: React JS uses a virtual DOM for fast and efficient rendering of components, improving performance and user </a:t>
            </a:r>
            <a:r>
              <a:rPr lang="en-US" sz="3100">
                <a:latin typeface="Times New Roman"/>
                <a:ea typeface="Times New Roman"/>
                <a:cs typeface="Times New Roman"/>
                <a:sym typeface="Times New Roman"/>
              </a:rPr>
              <a:t>experience</a:t>
            </a:r>
            <a:endParaRPr sz="31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100">
              <a:latin typeface="Times New Roman"/>
              <a:ea typeface="Times New Roman"/>
              <a:cs typeface="Times New Roman"/>
              <a:sym typeface="Times New Roman"/>
            </a:endParaRPr>
          </a:p>
          <a:p>
            <a:pPr indent="-336867" lvl="0" marL="457200" rtl="0" algn="l">
              <a:lnSpc>
                <a:spcPct val="150000"/>
              </a:lnSpc>
              <a:spcBef>
                <a:spcPts val="0"/>
              </a:spcBef>
              <a:spcAft>
                <a:spcPts val="0"/>
              </a:spcAft>
              <a:buSzPct val="100000"/>
              <a:buFont typeface="Times New Roman"/>
              <a:buChar char="●"/>
            </a:pPr>
            <a:r>
              <a:rPr lang="en-US" sz="3100">
                <a:latin typeface="Times New Roman"/>
                <a:ea typeface="Times New Roman"/>
                <a:cs typeface="Times New Roman"/>
                <a:sym typeface="Times New Roman"/>
              </a:rPr>
              <a:t>State Management: React JS enables state management for creating dynamic and interactive user interfaces.In React, the state is an object that stores data that can change over time. It represents the current condition of a component and controls its behavior.</a:t>
            </a:r>
            <a:endParaRPr sz="3100">
              <a:latin typeface="Times New Roman"/>
              <a:ea typeface="Times New Roman"/>
              <a:cs typeface="Times New Roman"/>
              <a:sym typeface="Times New Roman"/>
            </a:endParaRPr>
          </a:p>
          <a:p>
            <a:pPr indent="0" lvl="0" marL="0" rtl="0" algn="l">
              <a:lnSpc>
                <a:spcPct val="100000"/>
              </a:lnSpc>
              <a:spcBef>
                <a:spcPts val="360"/>
              </a:spcBef>
              <a:spcAft>
                <a:spcPts val="0"/>
              </a:spcAft>
              <a:buSzPct val="100000"/>
              <a:buNone/>
            </a:pPr>
            <a:r>
              <a:t/>
            </a:r>
            <a:endParaRPr sz="1800"/>
          </a:p>
        </p:txBody>
      </p:sp>
      <p:sp>
        <p:nvSpPr>
          <p:cNvPr id="114" name="Google Shape;114;p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c6e669f73f_0_6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Feedback</a:t>
            </a:r>
            <a:endParaRPr/>
          </a:p>
        </p:txBody>
      </p:sp>
      <p:sp>
        <p:nvSpPr>
          <p:cNvPr id="437" name="Google Shape;437;g2c6e669f73f_0_6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38" name="Google Shape;438;g2c6e669f73f_0_60"/>
          <p:cNvPicPr preferRelativeResize="0"/>
          <p:nvPr/>
        </p:nvPicPr>
        <p:blipFill>
          <a:blip r:embed="rId3">
            <a:alphaModFix/>
          </a:blip>
          <a:stretch>
            <a:fillRect/>
          </a:stretch>
        </p:blipFill>
        <p:spPr>
          <a:xfrm>
            <a:off x="2077750" y="2243321"/>
            <a:ext cx="8036498" cy="2518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c6e669f73f_0_68"/>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Footer-section</a:t>
            </a:r>
            <a:endParaRPr/>
          </a:p>
        </p:txBody>
      </p:sp>
      <p:sp>
        <p:nvSpPr>
          <p:cNvPr id="445" name="Google Shape;445;g2c6e669f73f_0_6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46" name="Google Shape;446;g2c6e669f73f_0_68"/>
          <p:cNvPicPr preferRelativeResize="0"/>
          <p:nvPr/>
        </p:nvPicPr>
        <p:blipFill>
          <a:blip r:embed="rId3">
            <a:alphaModFix/>
          </a:blip>
          <a:stretch>
            <a:fillRect/>
          </a:stretch>
        </p:blipFill>
        <p:spPr>
          <a:xfrm>
            <a:off x="1110650" y="1930149"/>
            <a:ext cx="10604327" cy="3630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6cb15f0c22_1_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Future-work</a:t>
            </a:r>
            <a:endParaRPr/>
          </a:p>
        </p:txBody>
      </p:sp>
      <p:sp>
        <p:nvSpPr>
          <p:cNvPr id="453" name="Google Shape;453;g26cb15f0c22_1_0"/>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l">
              <a:lnSpc>
                <a:spcPct val="90000"/>
              </a:lnSpc>
              <a:spcBef>
                <a:spcPts val="360"/>
              </a:spcBef>
              <a:spcAft>
                <a:spcPts val="0"/>
              </a:spcAft>
              <a:buNone/>
            </a:pPr>
            <a:r>
              <a:rPr lang="en-US" sz="3100"/>
              <a:t>→ </a:t>
            </a:r>
            <a:r>
              <a:rPr lang="en-US" sz="2800"/>
              <a:t>User Authentication: Implement user authentication for users to create accounts, save their favorite food items, and view their order history.</a:t>
            </a:r>
            <a:endParaRPr sz="2800"/>
          </a:p>
          <a:p>
            <a:pPr indent="0" lvl="0" marL="0" rtl="0" algn="l">
              <a:lnSpc>
                <a:spcPct val="90000"/>
              </a:lnSpc>
              <a:spcBef>
                <a:spcPts val="360"/>
              </a:spcBef>
              <a:spcAft>
                <a:spcPts val="0"/>
              </a:spcAft>
              <a:buNone/>
            </a:pPr>
            <a:r>
              <a:t/>
            </a:r>
            <a:endParaRPr sz="2800"/>
          </a:p>
          <a:p>
            <a:pPr indent="0" lvl="0" marL="0" rtl="0" algn="l">
              <a:lnSpc>
                <a:spcPct val="90000"/>
              </a:lnSpc>
              <a:spcBef>
                <a:spcPts val="360"/>
              </a:spcBef>
              <a:spcAft>
                <a:spcPts val="0"/>
              </a:spcAft>
              <a:buNone/>
            </a:pPr>
            <a:r>
              <a:rPr lang="en-US" sz="2800"/>
              <a:t>→ Promotions and Discounts: Add a feature to offer promotions and discounts to users to incentivize them to make purchases.</a:t>
            </a:r>
            <a:endParaRPr sz="2800"/>
          </a:p>
          <a:p>
            <a:pPr indent="0" lvl="0" marL="0" rtl="0" algn="l">
              <a:lnSpc>
                <a:spcPct val="90000"/>
              </a:lnSpc>
              <a:spcBef>
                <a:spcPts val="360"/>
              </a:spcBef>
              <a:spcAft>
                <a:spcPts val="0"/>
              </a:spcAft>
              <a:buNone/>
            </a:pPr>
            <a:r>
              <a:t/>
            </a:r>
            <a:endParaRPr sz="2800"/>
          </a:p>
          <a:p>
            <a:pPr indent="0" lvl="0" marL="0" rtl="0" algn="l">
              <a:lnSpc>
                <a:spcPct val="90000"/>
              </a:lnSpc>
              <a:spcBef>
                <a:spcPts val="360"/>
              </a:spcBef>
              <a:spcAft>
                <a:spcPts val="0"/>
              </a:spcAft>
              <a:buNone/>
            </a:pPr>
            <a:r>
              <a:rPr lang="en-US" sz="2800"/>
              <a:t>→ Order Customization: Add a feature to allow users to customize their food items, such as adding or removing toppings or selecting different types of bread.</a:t>
            </a:r>
            <a:endParaRPr sz="2800"/>
          </a:p>
        </p:txBody>
      </p:sp>
      <p:sp>
        <p:nvSpPr>
          <p:cNvPr id="454" name="Google Shape;454;g26cb15f0c22_1_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6fd64b27c2_0_71"/>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13</a:t>
            </a:r>
            <a:endParaRPr/>
          </a:p>
        </p:txBody>
      </p:sp>
      <p:sp>
        <p:nvSpPr>
          <p:cNvPr id="461" name="Google Shape;461;g26fd64b27c2_0_7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62" name="Google Shape;462;g26fd64b27c2_0_71"/>
          <p:cNvSpPr txBox="1"/>
          <p:nvPr/>
        </p:nvSpPr>
        <p:spPr>
          <a:xfrm>
            <a:off x="1273400" y="1806900"/>
            <a:ext cx="97683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React Router</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Context-hook</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100">
                <a:solidFill>
                  <a:schemeClr val="dk1"/>
                </a:solidFill>
                <a:latin typeface="Lato"/>
                <a:ea typeface="Lato"/>
                <a:cs typeface="Lato"/>
                <a:sym typeface="Lato"/>
              </a:rPr>
              <a:t> </a:t>
            </a:r>
            <a:r>
              <a:rPr lang="en-US" sz="2100">
                <a:solidFill>
                  <a:schemeClr val="dk1"/>
                </a:solidFill>
                <a:latin typeface="Lato"/>
                <a:ea typeface="Lato"/>
                <a:cs typeface="Lato"/>
                <a:sym typeface="Lato"/>
              </a:rPr>
              <a:t>Working on the Feedback and footer-section of </a:t>
            </a:r>
            <a:endParaRPr sz="21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rPr lang="en-US" sz="2100">
                <a:solidFill>
                  <a:schemeClr val="dk1"/>
                </a:solidFill>
                <a:latin typeface="Lato"/>
                <a:ea typeface="Lato"/>
                <a:cs typeface="Lato"/>
                <a:sym typeface="Lato"/>
              </a:rPr>
              <a:t>food ui  (wrapping up the project)</a:t>
            </a:r>
            <a:endParaRPr sz="21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463" name="Google Shape;463;g26fd64b27c2_0_71"/>
          <p:cNvPicPr preferRelativeResize="0"/>
          <p:nvPr/>
        </p:nvPicPr>
        <p:blipFill>
          <a:blip r:embed="rId3">
            <a:alphaModFix/>
          </a:blip>
          <a:stretch>
            <a:fillRect/>
          </a:stretch>
        </p:blipFill>
        <p:spPr>
          <a:xfrm>
            <a:off x="8181500" y="2102349"/>
            <a:ext cx="1984250" cy="2037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6fd64b27c2_0_7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70" name="Google Shape;470;g26fd64b27c2_0_79"/>
          <p:cNvPicPr preferRelativeResize="0"/>
          <p:nvPr/>
        </p:nvPicPr>
        <p:blipFill>
          <a:blip r:embed="rId3">
            <a:alphaModFix/>
          </a:blip>
          <a:stretch>
            <a:fillRect/>
          </a:stretch>
        </p:blipFill>
        <p:spPr>
          <a:xfrm>
            <a:off x="806500" y="565700"/>
            <a:ext cx="3829050" cy="2005693"/>
          </a:xfrm>
          <a:prstGeom prst="rect">
            <a:avLst/>
          </a:prstGeom>
          <a:noFill/>
          <a:ln>
            <a:noFill/>
          </a:ln>
        </p:spPr>
      </p:pic>
      <p:pic>
        <p:nvPicPr>
          <p:cNvPr id="471" name="Google Shape;471;g26fd64b27c2_0_79"/>
          <p:cNvPicPr preferRelativeResize="0"/>
          <p:nvPr/>
        </p:nvPicPr>
        <p:blipFill>
          <a:blip r:embed="rId4">
            <a:alphaModFix/>
          </a:blip>
          <a:stretch>
            <a:fillRect/>
          </a:stretch>
        </p:blipFill>
        <p:spPr>
          <a:xfrm>
            <a:off x="7808950" y="255801"/>
            <a:ext cx="3202150" cy="2474875"/>
          </a:xfrm>
          <a:prstGeom prst="rect">
            <a:avLst/>
          </a:prstGeom>
          <a:noFill/>
          <a:ln>
            <a:noFill/>
          </a:ln>
        </p:spPr>
      </p:pic>
      <p:pic>
        <p:nvPicPr>
          <p:cNvPr id="472" name="Google Shape;472;g26fd64b27c2_0_79"/>
          <p:cNvPicPr preferRelativeResize="0"/>
          <p:nvPr/>
        </p:nvPicPr>
        <p:blipFill>
          <a:blip r:embed="rId5">
            <a:alphaModFix/>
          </a:blip>
          <a:stretch>
            <a:fillRect/>
          </a:stretch>
        </p:blipFill>
        <p:spPr>
          <a:xfrm>
            <a:off x="806498" y="3031450"/>
            <a:ext cx="3283250" cy="1625300"/>
          </a:xfrm>
          <a:prstGeom prst="rect">
            <a:avLst/>
          </a:prstGeom>
          <a:noFill/>
          <a:ln>
            <a:noFill/>
          </a:ln>
        </p:spPr>
      </p:pic>
      <p:pic>
        <p:nvPicPr>
          <p:cNvPr id="473" name="Google Shape;473;g26fd64b27c2_0_79"/>
          <p:cNvPicPr preferRelativeResize="0"/>
          <p:nvPr/>
        </p:nvPicPr>
        <p:blipFill>
          <a:blip r:embed="rId6">
            <a:alphaModFix/>
          </a:blip>
          <a:stretch>
            <a:fillRect/>
          </a:stretch>
        </p:blipFill>
        <p:spPr>
          <a:xfrm>
            <a:off x="6462000" y="2051725"/>
            <a:ext cx="2152650" cy="2286000"/>
          </a:xfrm>
          <a:prstGeom prst="rect">
            <a:avLst/>
          </a:prstGeom>
          <a:noFill/>
          <a:ln>
            <a:noFill/>
          </a:ln>
        </p:spPr>
      </p:pic>
      <p:pic>
        <p:nvPicPr>
          <p:cNvPr id="474" name="Google Shape;474;g26fd64b27c2_0_79"/>
          <p:cNvPicPr preferRelativeResize="0"/>
          <p:nvPr/>
        </p:nvPicPr>
        <p:blipFill>
          <a:blip r:embed="rId7">
            <a:alphaModFix/>
          </a:blip>
          <a:stretch>
            <a:fillRect/>
          </a:stretch>
        </p:blipFill>
        <p:spPr>
          <a:xfrm>
            <a:off x="1025838" y="4854425"/>
            <a:ext cx="3390375" cy="1512100"/>
          </a:xfrm>
          <a:prstGeom prst="rect">
            <a:avLst/>
          </a:prstGeom>
          <a:noFill/>
          <a:ln>
            <a:noFill/>
          </a:ln>
        </p:spPr>
      </p:pic>
      <p:pic>
        <p:nvPicPr>
          <p:cNvPr id="475" name="Google Shape;475;g26fd64b27c2_0_79"/>
          <p:cNvPicPr preferRelativeResize="0"/>
          <p:nvPr/>
        </p:nvPicPr>
        <p:blipFill>
          <a:blip r:embed="rId8">
            <a:alphaModFix/>
          </a:blip>
          <a:stretch>
            <a:fillRect/>
          </a:stretch>
        </p:blipFill>
        <p:spPr>
          <a:xfrm>
            <a:off x="5658625" y="4586538"/>
            <a:ext cx="4772025" cy="2047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6fd64b27c2_0_201"/>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Brainwave website</a:t>
            </a:r>
            <a:r>
              <a:rPr lang="en-US"/>
              <a:t>(Tools and Technology)</a:t>
            </a:r>
            <a:endParaRPr/>
          </a:p>
        </p:txBody>
      </p:sp>
      <p:sp>
        <p:nvSpPr>
          <p:cNvPr id="482" name="Google Shape;482;g26fd64b27c2_0_201"/>
          <p:cNvSpPr txBox="1"/>
          <p:nvPr>
            <p:ph idx="1" type="body"/>
          </p:nvPr>
        </p:nvSpPr>
        <p:spPr>
          <a:xfrm>
            <a:off x="609600" y="2038603"/>
            <a:ext cx="10972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a:t>Tools  </a:t>
            </a:r>
            <a:r>
              <a:rPr lang="en-US" sz="3100"/>
              <a:t>=</a:t>
            </a:r>
            <a:r>
              <a:rPr lang="en-US"/>
              <a:t> </a:t>
            </a:r>
            <a:r>
              <a:rPr lang="en-US" sz="2800"/>
              <a:t> </a:t>
            </a:r>
            <a:r>
              <a:rPr lang="en-US" sz="2600">
                <a:latin typeface="Times New Roman"/>
                <a:ea typeface="Times New Roman"/>
                <a:cs typeface="Times New Roman"/>
                <a:sym typeface="Times New Roman"/>
              </a:rPr>
              <a:t>vscode , live preview , prettier code formatter , ES7+ React/Redux/React-Native snippets</a:t>
            </a:r>
            <a:endParaRPr sz="2600">
              <a:latin typeface="Times New Roman"/>
              <a:ea typeface="Times New Roman"/>
              <a:cs typeface="Times New Roman"/>
              <a:sym typeface="Times New Roman"/>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Technology = </a:t>
            </a:r>
            <a:r>
              <a:rPr lang="en-US" sz="2900"/>
              <a:t>Html ,  CSS  , Javascript , react js , Tailwind Css , and basic css</a:t>
            </a:r>
            <a:endParaRPr sz="2900"/>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483" name="Google Shape;483;g26fd64b27c2_0_20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6fd64b27c2_0_208"/>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Scope</a:t>
            </a:r>
            <a:endParaRPr/>
          </a:p>
        </p:txBody>
      </p:sp>
      <p:sp>
        <p:nvSpPr>
          <p:cNvPr id="490" name="Google Shape;490;g26fd64b27c2_0_208"/>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fontScale="70000" lnSpcReduction="20000"/>
          </a:bodyPr>
          <a:lstStyle/>
          <a:p>
            <a:pPr indent="0" lvl="0" marL="0" rtl="0" algn="l">
              <a:lnSpc>
                <a:spcPct val="150000"/>
              </a:lnSpc>
              <a:spcBef>
                <a:spcPts val="360"/>
              </a:spcBef>
              <a:spcAft>
                <a:spcPts val="0"/>
              </a:spcAft>
              <a:buNone/>
            </a:pPr>
            <a:r>
              <a:rPr lang="en-US" sz="2416">
                <a:latin typeface="Times New Roman"/>
                <a:ea typeface="Times New Roman"/>
                <a:cs typeface="Times New Roman"/>
                <a:sym typeface="Times New Roman"/>
              </a:rPr>
              <a:t>The goal of this project is to build a modern AI app landing page called Brainwave. The landing page will feature a beautiful hero section with different shapes reacting to the cursor, a navigation bar with a colorful button that transforms into an animated hamburger menu on smaller screens,</a:t>
            </a:r>
            <a:endParaRPr sz="2416">
              <a:latin typeface="Times New Roman"/>
              <a:ea typeface="Times New Roman"/>
              <a:cs typeface="Times New Roman"/>
              <a:sym typeface="Times New Roman"/>
            </a:endParaRPr>
          </a:p>
          <a:p>
            <a:pPr indent="0" lvl="0" marL="0" rtl="0" algn="l">
              <a:spcBef>
                <a:spcPts val="360"/>
              </a:spcBef>
              <a:spcAft>
                <a:spcPts val="0"/>
              </a:spcAft>
              <a:buNone/>
            </a:pPr>
            <a:r>
              <a:t/>
            </a:r>
            <a:endParaRPr sz="22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661">
                <a:latin typeface="Times New Roman"/>
                <a:ea typeface="Times New Roman"/>
                <a:cs typeface="Times New Roman"/>
                <a:sym typeface="Times New Roman"/>
              </a:rPr>
              <a:t>and a subtle smooth scroll Parallax effect that moves elements down as the user scrolls. The landing page will also include sections for services, patterns, web development layout, pricing, and a roadmap.</a:t>
            </a:r>
            <a:endParaRPr sz="2661">
              <a:latin typeface="Times New Roman"/>
              <a:ea typeface="Times New Roman"/>
              <a:cs typeface="Times New Roman"/>
              <a:sym typeface="Times New Roman"/>
            </a:endParaRPr>
          </a:p>
          <a:p>
            <a:pPr indent="0" lvl="0" marL="0" rtl="0" algn="l">
              <a:lnSpc>
                <a:spcPct val="150000"/>
              </a:lnSpc>
              <a:spcBef>
                <a:spcPts val="360"/>
              </a:spcBef>
              <a:spcAft>
                <a:spcPts val="0"/>
              </a:spcAft>
              <a:buNone/>
            </a:pPr>
            <a:r>
              <a:t/>
            </a:r>
            <a:endParaRPr sz="2400">
              <a:latin typeface="Times New Roman"/>
              <a:ea typeface="Times New Roman"/>
              <a:cs typeface="Times New Roman"/>
              <a:sym typeface="Times New Roman"/>
            </a:endParaRPr>
          </a:p>
          <a:p>
            <a:pPr indent="0" lvl="0" marL="0" rtl="0" algn="l">
              <a:lnSpc>
                <a:spcPct val="150000"/>
              </a:lnSpc>
              <a:spcBef>
                <a:spcPts val="360"/>
              </a:spcBef>
              <a:spcAft>
                <a:spcPts val="0"/>
              </a:spcAft>
              <a:buNone/>
            </a:pPr>
            <a:r>
              <a:rPr lang="en-US" sz="2635">
                <a:latin typeface="Times New Roman"/>
                <a:ea typeface="Times New Roman"/>
                <a:cs typeface="Times New Roman"/>
                <a:sym typeface="Times New Roman"/>
              </a:rPr>
              <a:t>The design is inspired by the popular Bento Box layout used by companies like Apple, Linear, and Clerk. The landing page will be fully mobile responsive and built using modern front-end development practices.</a:t>
            </a:r>
            <a:endParaRPr sz="2635">
              <a:latin typeface="Times New Roman"/>
              <a:ea typeface="Times New Roman"/>
              <a:cs typeface="Times New Roman"/>
              <a:sym typeface="Times New Roman"/>
            </a:endParaRPr>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a:p>
            <a:pPr indent="0" lvl="0" marL="0" rtl="0" algn="l">
              <a:spcBef>
                <a:spcPts val="360"/>
              </a:spcBef>
              <a:spcAft>
                <a:spcPts val="0"/>
              </a:spcAft>
              <a:buNone/>
            </a:pPr>
            <a:r>
              <a:t/>
            </a:r>
            <a:endParaRPr sz="2400"/>
          </a:p>
        </p:txBody>
      </p:sp>
      <p:sp>
        <p:nvSpPr>
          <p:cNvPr id="491" name="Google Shape;491;g26fd64b27c2_0_20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6fd64b27c2_0_216"/>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Objectives</a:t>
            </a:r>
            <a:endParaRPr/>
          </a:p>
        </p:txBody>
      </p:sp>
      <p:sp>
        <p:nvSpPr>
          <p:cNvPr id="498" name="Google Shape;498;g26fd64b27c2_0_216"/>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en-US" sz="2200"/>
              <a:t>Brainwave AI app landing page project is a SaaS (Software as a Service) based project. Specifically, it is a modern AI app landing page that showcases the developer's skills in creating modern and creative web designs. </a:t>
            </a:r>
            <a:endParaRPr sz="2200"/>
          </a:p>
          <a:p>
            <a:pPr indent="0" lvl="0" marL="0" rtl="0" algn="just">
              <a:spcBef>
                <a:spcPts val="360"/>
              </a:spcBef>
              <a:spcAft>
                <a:spcPts val="0"/>
              </a:spcAft>
              <a:buNone/>
            </a:pPr>
            <a:r>
              <a:t/>
            </a:r>
            <a:endParaRPr sz="2200"/>
          </a:p>
          <a:p>
            <a:pPr indent="0" lvl="0" marL="0" rtl="0" algn="just">
              <a:spcBef>
                <a:spcPts val="360"/>
              </a:spcBef>
              <a:spcAft>
                <a:spcPts val="0"/>
              </a:spcAft>
              <a:buNone/>
            </a:pPr>
            <a:r>
              <a:rPr lang="en-US" sz="2200"/>
              <a:t>The landing page will be fully mobile responsive and built using modern front-end development practices, including React and Tailwind CSS.</a:t>
            </a:r>
            <a:endParaRPr sz="2200"/>
          </a:p>
          <a:p>
            <a:pPr indent="0" lvl="0" marL="0" rtl="0" algn="just">
              <a:spcBef>
                <a:spcPts val="360"/>
              </a:spcBef>
              <a:spcAft>
                <a:spcPts val="0"/>
              </a:spcAft>
              <a:buNone/>
            </a:pPr>
            <a:r>
              <a:t/>
            </a:r>
            <a:endParaRPr sz="2200"/>
          </a:p>
          <a:p>
            <a:pPr indent="0" lvl="0" marL="0" rtl="0" algn="just">
              <a:spcBef>
                <a:spcPts val="360"/>
              </a:spcBef>
              <a:spcAft>
                <a:spcPts val="0"/>
              </a:spcAft>
              <a:buNone/>
            </a:pPr>
            <a:r>
              <a:rPr lang="en-US" sz="2200"/>
              <a:t>The landing page will also include sections for services, patterns, web development layout, pricing, and a roadmap</a:t>
            </a:r>
            <a:endParaRPr sz="2200"/>
          </a:p>
          <a:p>
            <a:pPr indent="0" lvl="0" marL="0" rtl="0" algn="just">
              <a:spcBef>
                <a:spcPts val="360"/>
              </a:spcBef>
              <a:spcAft>
                <a:spcPts val="0"/>
              </a:spcAft>
              <a:buNone/>
            </a:pPr>
            <a:r>
              <a:t/>
            </a:r>
            <a:endParaRPr sz="2200"/>
          </a:p>
          <a:p>
            <a:pPr indent="0" lvl="0" marL="0" rtl="0" algn="just">
              <a:spcBef>
                <a:spcPts val="360"/>
              </a:spcBef>
              <a:spcAft>
                <a:spcPts val="0"/>
              </a:spcAft>
              <a:buNone/>
            </a:pPr>
            <a:r>
              <a:t/>
            </a:r>
            <a:endParaRPr sz="2200"/>
          </a:p>
        </p:txBody>
      </p:sp>
      <p:sp>
        <p:nvSpPr>
          <p:cNvPr id="499" name="Google Shape;499;g26fd64b27c2_0_21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6fd64b27c2_0_223"/>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Nav-bar</a:t>
            </a:r>
            <a:endParaRPr/>
          </a:p>
        </p:txBody>
      </p:sp>
      <p:sp>
        <p:nvSpPr>
          <p:cNvPr id="506" name="Google Shape;506;g26fd64b27c2_0_22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07" name="Google Shape;507;g26fd64b27c2_0_223"/>
          <p:cNvPicPr preferRelativeResize="0"/>
          <p:nvPr/>
        </p:nvPicPr>
        <p:blipFill>
          <a:blip r:embed="rId3">
            <a:alphaModFix/>
          </a:blip>
          <a:stretch>
            <a:fillRect/>
          </a:stretch>
        </p:blipFill>
        <p:spPr>
          <a:xfrm>
            <a:off x="1080638" y="2289650"/>
            <a:ext cx="10343875" cy="1458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6fd64b27c2_0_232"/>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Hero-section</a:t>
            </a:r>
            <a:endParaRPr/>
          </a:p>
        </p:txBody>
      </p:sp>
      <p:sp>
        <p:nvSpPr>
          <p:cNvPr id="514" name="Google Shape;514;g26fd64b27c2_0_2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15" name="Google Shape;515;g26fd64b27c2_0_232"/>
          <p:cNvPicPr preferRelativeResize="0"/>
          <p:nvPr/>
        </p:nvPicPr>
        <p:blipFill>
          <a:blip r:embed="rId3">
            <a:alphaModFix/>
          </a:blip>
          <a:stretch>
            <a:fillRect/>
          </a:stretch>
        </p:blipFill>
        <p:spPr>
          <a:xfrm>
            <a:off x="1702525" y="1585683"/>
            <a:ext cx="9775325" cy="388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idx="1" type="body"/>
          </p:nvPr>
        </p:nvSpPr>
        <p:spPr>
          <a:xfrm>
            <a:off x="1016725" y="705600"/>
            <a:ext cx="10972800" cy="61524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360"/>
              </a:spcBef>
              <a:spcAft>
                <a:spcPts val="0"/>
              </a:spcAft>
              <a:buSzPts val="1800"/>
              <a:buNone/>
            </a:pPr>
            <a:r>
              <a:rPr lang="en-US" sz="2000">
                <a:latin typeface="Arial"/>
                <a:ea typeface="Arial"/>
                <a:cs typeface="Arial"/>
                <a:sym typeface="Arial"/>
              </a:rPr>
              <a:t>React is a JavaScript library for building UIs in web apps. Developed by Facebook, it's known for its efficient handling of UI elements. React uses components, a virtual DOM, and a declarative approach to simplify UI development, making it easier to build and manage complex UIs. State management tools like Redux or MobX help keep the app's state consistent and easy to manage.</a:t>
            </a:r>
            <a:endParaRPr sz="2000">
              <a:latin typeface="Arial"/>
              <a:ea typeface="Arial"/>
              <a:cs typeface="Arial"/>
              <a:sym typeface="Arial"/>
            </a:endParaRPr>
          </a:p>
          <a:p>
            <a:pPr indent="0" lvl="0" marL="0" rtl="0" algn="just">
              <a:lnSpc>
                <a:spcPct val="80000"/>
              </a:lnSpc>
              <a:spcBef>
                <a:spcPts val="360"/>
              </a:spcBef>
              <a:spcAft>
                <a:spcPts val="0"/>
              </a:spcAft>
              <a:buSzPts val="1800"/>
              <a:buNone/>
            </a:pPr>
            <a:r>
              <a:t/>
            </a:r>
            <a:endParaRPr sz="2000">
              <a:latin typeface="Arial"/>
              <a:ea typeface="Arial"/>
              <a:cs typeface="Arial"/>
              <a:sym typeface="Arial"/>
            </a:endParaRPr>
          </a:p>
          <a:p>
            <a:pPr indent="0" lvl="0" marL="0" rtl="0" algn="just">
              <a:lnSpc>
                <a:spcPct val="150000"/>
              </a:lnSpc>
              <a:spcBef>
                <a:spcPts val="360"/>
              </a:spcBef>
              <a:spcAft>
                <a:spcPts val="0"/>
              </a:spcAft>
              <a:buSzPts val="1800"/>
              <a:buNone/>
            </a:pPr>
            <a:r>
              <a:rPr lang="en-US" sz="2000">
                <a:latin typeface="Arial"/>
                <a:ea typeface="Arial"/>
                <a:cs typeface="Arial"/>
                <a:sym typeface="Arial"/>
              </a:rPr>
              <a:t> React also has routing libraries for building multi-page web apps and testing tools for ensuring that components work as expected. Overall, React is a popular choice for UI development due to its powerful features and ease of use.</a:t>
            </a:r>
            <a:endParaRPr sz="2000">
              <a:latin typeface="Arial"/>
              <a:ea typeface="Arial"/>
              <a:cs typeface="Arial"/>
              <a:sym typeface="Arial"/>
            </a:endParaRPr>
          </a:p>
          <a:p>
            <a:pPr indent="0" lvl="0" marL="0" rtl="0" algn="just">
              <a:lnSpc>
                <a:spcPct val="80000"/>
              </a:lnSpc>
              <a:spcBef>
                <a:spcPts val="360"/>
              </a:spcBef>
              <a:spcAft>
                <a:spcPts val="0"/>
              </a:spcAft>
              <a:buSzPts val="1800"/>
              <a:buNone/>
            </a:pPr>
            <a:r>
              <a:t/>
            </a:r>
            <a:endParaRPr sz="2000">
              <a:latin typeface="Arial"/>
              <a:ea typeface="Arial"/>
              <a:cs typeface="Arial"/>
              <a:sym typeface="Arial"/>
            </a:endParaRPr>
          </a:p>
          <a:p>
            <a:pPr indent="0" lvl="0" marL="0" rtl="0" algn="just">
              <a:lnSpc>
                <a:spcPct val="150000"/>
              </a:lnSpc>
              <a:spcBef>
                <a:spcPts val="360"/>
              </a:spcBef>
              <a:spcAft>
                <a:spcPts val="0"/>
              </a:spcAft>
              <a:buSzPts val="1800"/>
              <a:buNone/>
            </a:pPr>
            <a:r>
              <a:rPr lang="en-US" sz="2000">
                <a:latin typeface="Arial"/>
                <a:ea typeface="Arial"/>
                <a:cs typeface="Arial"/>
                <a:sym typeface="Arial"/>
              </a:rPr>
              <a:t>In a React app, state is usually managed by individual components. However, when an app becomes more complex, managing state in individual components can become difficult.Redux provides a centralized location for managing state, making it easier to track and update state throughout the app.</a:t>
            </a:r>
            <a:endParaRPr sz="2000">
              <a:latin typeface="Arial"/>
              <a:ea typeface="Arial"/>
              <a:cs typeface="Arial"/>
              <a:sym typeface="Arial"/>
            </a:endParaRPr>
          </a:p>
        </p:txBody>
      </p:sp>
      <p:sp>
        <p:nvSpPr>
          <p:cNvPr id="121" name="Google Shape;121;p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22" name="Google Shape;122;p5"/>
          <p:cNvSpPr txBox="1"/>
          <p:nvPr>
            <p:ph type="title"/>
          </p:nvPr>
        </p:nvSpPr>
        <p:spPr>
          <a:xfrm>
            <a:off x="687875" y="-109602"/>
            <a:ext cx="10972800" cy="93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500"/>
              </a:spcBef>
              <a:spcAft>
                <a:spcPts val="0"/>
              </a:spcAft>
              <a:buSzPts val="1800"/>
              <a:buNone/>
            </a:pPr>
            <a:r>
              <a:rPr lang="en-US"/>
              <a:t>                                      Scope</a:t>
            </a:r>
            <a:endParaRPr sz="4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6fd64b27c2_0_241"/>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Working On the Pricing-section</a:t>
            </a:r>
            <a:endParaRPr/>
          </a:p>
        </p:txBody>
      </p:sp>
      <p:sp>
        <p:nvSpPr>
          <p:cNvPr id="522" name="Google Shape;522;g26fd64b27c2_0_24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23" name="Google Shape;523;g26fd64b27c2_0_241"/>
          <p:cNvPicPr preferRelativeResize="0"/>
          <p:nvPr/>
        </p:nvPicPr>
        <p:blipFill>
          <a:blip r:embed="rId3">
            <a:alphaModFix/>
          </a:blip>
          <a:stretch>
            <a:fillRect/>
          </a:stretch>
        </p:blipFill>
        <p:spPr>
          <a:xfrm>
            <a:off x="1796500" y="1534675"/>
            <a:ext cx="9260899" cy="4704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6fd64b27c2_0_250"/>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Working On the Feature-section</a:t>
            </a:r>
            <a:endParaRPr/>
          </a:p>
        </p:txBody>
      </p:sp>
      <p:sp>
        <p:nvSpPr>
          <p:cNvPr id="530" name="Google Shape;530;g26fd64b27c2_0_25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31" name="Google Shape;531;g26fd64b27c2_0_250"/>
          <p:cNvPicPr preferRelativeResize="0"/>
          <p:nvPr/>
        </p:nvPicPr>
        <p:blipFill>
          <a:blip r:embed="rId3">
            <a:alphaModFix/>
          </a:blip>
          <a:stretch>
            <a:fillRect/>
          </a:stretch>
        </p:blipFill>
        <p:spPr>
          <a:xfrm>
            <a:off x="2548000" y="1417650"/>
            <a:ext cx="7616850" cy="4699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6fd64b27c2_0_259"/>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Working On the Footer Section</a:t>
            </a:r>
            <a:endParaRPr/>
          </a:p>
        </p:txBody>
      </p:sp>
      <p:sp>
        <p:nvSpPr>
          <p:cNvPr id="538" name="Google Shape;538;g26fd64b27c2_0_25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39" name="Google Shape;539;g26fd64b27c2_0_259"/>
          <p:cNvPicPr preferRelativeResize="0"/>
          <p:nvPr/>
        </p:nvPicPr>
        <p:blipFill>
          <a:blip r:embed="rId3">
            <a:alphaModFix/>
          </a:blip>
          <a:stretch>
            <a:fillRect/>
          </a:stretch>
        </p:blipFill>
        <p:spPr>
          <a:xfrm>
            <a:off x="2704575" y="1585688"/>
            <a:ext cx="5658636" cy="463391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6fd64b27c2_0_268"/>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Working on the  Collaboration-section</a:t>
            </a:r>
            <a:endParaRPr/>
          </a:p>
        </p:txBody>
      </p:sp>
      <p:sp>
        <p:nvSpPr>
          <p:cNvPr id="546" name="Google Shape;546;g26fd64b27c2_0_26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47" name="Google Shape;547;g26fd64b27c2_0_268"/>
          <p:cNvPicPr preferRelativeResize="0"/>
          <p:nvPr/>
        </p:nvPicPr>
        <p:blipFill>
          <a:blip r:embed="rId3">
            <a:alphaModFix/>
          </a:blip>
          <a:stretch>
            <a:fillRect/>
          </a:stretch>
        </p:blipFill>
        <p:spPr>
          <a:xfrm>
            <a:off x="2046950" y="1570054"/>
            <a:ext cx="7866245" cy="4500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6fd64b27c2_0_277"/>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Working on the How-to use -section</a:t>
            </a:r>
            <a:endParaRPr/>
          </a:p>
        </p:txBody>
      </p:sp>
      <p:sp>
        <p:nvSpPr>
          <p:cNvPr id="554" name="Google Shape;554;g26fd64b27c2_0_27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55" name="Google Shape;555;g26fd64b27c2_0_277"/>
          <p:cNvPicPr preferRelativeResize="0"/>
          <p:nvPr/>
        </p:nvPicPr>
        <p:blipFill>
          <a:blip r:embed="rId3">
            <a:alphaModFix/>
          </a:blip>
          <a:stretch>
            <a:fillRect/>
          </a:stretch>
        </p:blipFill>
        <p:spPr>
          <a:xfrm>
            <a:off x="1436325" y="1417650"/>
            <a:ext cx="8979075" cy="4645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6fd64b27c2_0_286"/>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Future-work</a:t>
            </a:r>
            <a:endParaRPr/>
          </a:p>
        </p:txBody>
      </p:sp>
      <p:sp>
        <p:nvSpPr>
          <p:cNvPr id="562" name="Google Shape;562;g26fd64b27c2_0_286"/>
          <p:cNvSpPr txBox="1"/>
          <p:nvPr>
            <p:ph idx="1" type="body"/>
          </p:nvPr>
        </p:nvSpPr>
        <p:spPr>
          <a:xfrm>
            <a:off x="609600" y="1600203"/>
            <a:ext cx="109728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0"/>
              </a:spcAft>
              <a:buNone/>
            </a:pPr>
            <a:r>
              <a:rPr lang="en-US" sz="2200"/>
              <a:t>As for future work, the project could be expanded to include more advanced features such as AI-powered personalization,</a:t>
            </a:r>
            <a:endParaRPr sz="2200"/>
          </a:p>
          <a:p>
            <a:pPr indent="0" lvl="0" marL="0" rtl="0" algn="l">
              <a:lnSpc>
                <a:spcPct val="115000"/>
              </a:lnSpc>
              <a:spcBef>
                <a:spcPts val="360"/>
              </a:spcBef>
              <a:spcAft>
                <a:spcPts val="0"/>
              </a:spcAft>
              <a:buNone/>
            </a:pPr>
            <a:r>
              <a:t/>
            </a:r>
            <a:endParaRPr sz="2200"/>
          </a:p>
          <a:p>
            <a:pPr indent="0" lvl="0" marL="0" rtl="0" algn="l">
              <a:lnSpc>
                <a:spcPct val="115000"/>
              </a:lnSpc>
              <a:spcBef>
                <a:spcPts val="360"/>
              </a:spcBef>
              <a:spcAft>
                <a:spcPts val="0"/>
              </a:spcAft>
              <a:buNone/>
            </a:pPr>
            <a:r>
              <a:rPr lang="en-US" sz="2200"/>
              <a:t>real-time analytics, and integrations with other SaaS tools.ClickUp for effortless project management Zendesk for live chats etc</a:t>
            </a:r>
            <a:endParaRPr sz="2200"/>
          </a:p>
          <a:p>
            <a:pPr indent="0" lvl="0" marL="0" rtl="0" algn="l">
              <a:lnSpc>
                <a:spcPct val="115000"/>
              </a:lnSpc>
              <a:spcBef>
                <a:spcPts val="360"/>
              </a:spcBef>
              <a:spcAft>
                <a:spcPts val="0"/>
              </a:spcAft>
              <a:buNone/>
            </a:pPr>
            <a:r>
              <a:t/>
            </a:r>
            <a:endParaRPr sz="2200"/>
          </a:p>
          <a:p>
            <a:pPr indent="0" lvl="0" marL="0" rtl="0" algn="l">
              <a:lnSpc>
                <a:spcPct val="115000"/>
              </a:lnSpc>
              <a:spcBef>
                <a:spcPts val="360"/>
              </a:spcBef>
              <a:spcAft>
                <a:spcPts val="0"/>
              </a:spcAft>
              <a:buNone/>
            </a:pPr>
            <a:r>
              <a:rPr lang="en-US" sz="2200"/>
              <a:t>dditionally, the project could be scaled to support multiple languages and currencies to expand its reach to a global audience.</a:t>
            </a:r>
            <a:endParaRPr sz="2200"/>
          </a:p>
          <a:p>
            <a:pPr indent="0" lvl="0" marL="0" rtl="0" algn="l">
              <a:lnSpc>
                <a:spcPct val="150000"/>
              </a:lnSpc>
              <a:spcBef>
                <a:spcPts val="360"/>
              </a:spcBef>
              <a:spcAft>
                <a:spcPts val="0"/>
              </a:spcAft>
              <a:buNone/>
            </a:pPr>
            <a:r>
              <a:t/>
            </a:r>
            <a:endParaRPr sz="2000"/>
          </a:p>
          <a:p>
            <a:pPr indent="0" lvl="0" marL="0" rtl="0" algn="l">
              <a:lnSpc>
                <a:spcPct val="150000"/>
              </a:lnSpc>
              <a:spcBef>
                <a:spcPts val="360"/>
              </a:spcBef>
              <a:spcAft>
                <a:spcPts val="0"/>
              </a:spcAft>
              <a:buNone/>
            </a:pPr>
            <a:r>
              <a:t/>
            </a:r>
            <a:endParaRPr sz="2000"/>
          </a:p>
        </p:txBody>
      </p:sp>
      <p:sp>
        <p:nvSpPr>
          <p:cNvPr id="563" name="Google Shape;563;g26fd64b27c2_0_28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6fd64b27c2_0_98"/>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14</a:t>
            </a:r>
            <a:endParaRPr/>
          </a:p>
        </p:txBody>
      </p:sp>
      <p:sp>
        <p:nvSpPr>
          <p:cNvPr id="570" name="Google Shape;570;g26fd64b27c2_0_9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71" name="Google Shape;571;g26fd64b27c2_0_98"/>
          <p:cNvSpPr txBox="1"/>
          <p:nvPr/>
        </p:nvSpPr>
        <p:spPr>
          <a:xfrm>
            <a:off x="1273400" y="1806900"/>
            <a:ext cx="97683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b="0" i="0" lang="en-US" sz="13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Use-Hooks</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use-Callback hook</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100">
                <a:solidFill>
                  <a:schemeClr val="dk1"/>
                </a:solidFill>
                <a:latin typeface="Lato"/>
                <a:ea typeface="Lato"/>
                <a:cs typeface="Lato"/>
                <a:sym typeface="Lato"/>
              </a:rPr>
              <a:t> </a:t>
            </a:r>
            <a:r>
              <a:rPr lang="en-US" sz="2100">
                <a:solidFill>
                  <a:schemeClr val="dk1"/>
                </a:solidFill>
                <a:latin typeface="Lato"/>
                <a:ea typeface="Lato"/>
                <a:cs typeface="Lato"/>
                <a:sym typeface="Lato"/>
              </a:rPr>
              <a:t>Start working on the new project</a:t>
            </a:r>
            <a:endParaRPr sz="21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rPr lang="en-US" sz="2100">
                <a:solidFill>
                  <a:schemeClr val="dk1"/>
                </a:solidFill>
                <a:latin typeface="Lato"/>
                <a:ea typeface="Lato"/>
                <a:cs typeface="Lato"/>
                <a:sym typeface="Lato"/>
              </a:rPr>
              <a:t> Brainwave (discussion)</a:t>
            </a:r>
            <a:endParaRPr sz="21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572" name="Google Shape;572;g26fd64b27c2_0_98"/>
          <p:cNvPicPr preferRelativeResize="0"/>
          <p:nvPr/>
        </p:nvPicPr>
        <p:blipFill>
          <a:blip r:embed="rId3">
            <a:alphaModFix/>
          </a:blip>
          <a:stretch>
            <a:fillRect/>
          </a:stretch>
        </p:blipFill>
        <p:spPr>
          <a:xfrm>
            <a:off x="8181500" y="2102349"/>
            <a:ext cx="1984250" cy="2037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6fd64b27c2_0_10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79" name="Google Shape;579;g26fd64b27c2_0_106"/>
          <p:cNvPicPr preferRelativeResize="0"/>
          <p:nvPr/>
        </p:nvPicPr>
        <p:blipFill>
          <a:blip r:embed="rId3">
            <a:alphaModFix/>
          </a:blip>
          <a:stretch>
            <a:fillRect/>
          </a:stretch>
        </p:blipFill>
        <p:spPr>
          <a:xfrm>
            <a:off x="1718150" y="669100"/>
            <a:ext cx="5476875" cy="3190875"/>
          </a:xfrm>
          <a:prstGeom prst="rect">
            <a:avLst/>
          </a:prstGeom>
          <a:noFill/>
          <a:ln>
            <a:noFill/>
          </a:ln>
        </p:spPr>
      </p:pic>
      <p:pic>
        <p:nvPicPr>
          <p:cNvPr id="580" name="Google Shape;580;g26fd64b27c2_0_106"/>
          <p:cNvPicPr preferRelativeResize="0"/>
          <p:nvPr/>
        </p:nvPicPr>
        <p:blipFill>
          <a:blip r:embed="rId4">
            <a:alphaModFix/>
          </a:blip>
          <a:stretch>
            <a:fillRect/>
          </a:stretch>
        </p:blipFill>
        <p:spPr>
          <a:xfrm>
            <a:off x="8192925" y="749475"/>
            <a:ext cx="2905125" cy="4743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6fd64b27c2_0_124"/>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15</a:t>
            </a:r>
            <a:endParaRPr/>
          </a:p>
        </p:txBody>
      </p:sp>
      <p:sp>
        <p:nvSpPr>
          <p:cNvPr id="587" name="Google Shape;587;g26fd64b27c2_0_12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88" name="Google Shape;588;g26fd64b27c2_0_124"/>
          <p:cNvSpPr txBox="1"/>
          <p:nvPr/>
        </p:nvSpPr>
        <p:spPr>
          <a:xfrm>
            <a:off x="1273400" y="1806900"/>
            <a:ext cx="97683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lang="en-US" sz="2500">
                <a:solidFill>
                  <a:schemeClr val="dk1"/>
                </a:solidFill>
                <a:latin typeface="Lato"/>
                <a:ea typeface="Lato"/>
                <a:cs typeface="Lato"/>
                <a:sym typeface="Lato"/>
              </a:rPr>
              <a:t> Navbar</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a:t>
            </a:r>
            <a:r>
              <a:rPr lang="en-US" sz="2500">
                <a:solidFill>
                  <a:schemeClr val="dk1"/>
                </a:solidFill>
                <a:latin typeface="Lato"/>
                <a:ea typeface="Lato"/>
                <a:cs typeface="Lato"/>
                <a:sym typeface="Lato"/>
              </a:rPr>
              <a:t>Material - ui</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100">
                <a:solidFill>
                  <a:schemeClr val="dk1"/>
                </a:solidFill>
                <a:latin typeface="Lato"/>
                <a:ea typeface="Lato"/>
                <a:cs typeface="Lato"/>
                <a:sym typeface="Lato"/>
              </a:rPr>
              <a:t> </a:t>
            </a:r>
            <a:r>
              <a:rPr lang="en-US" sz="2500">
                <a:solidFill>
                  <a:schemeClr val="dk1"/>
                </a:solidFill>
                <a:latin typeface="Lato"/>
                <a:ea typeface="Lato"/>
                <a:cs typeface="Lato"/>
                <a:sym typeface="Lato"/>
              </a:rPr>
              <a:t>Hero-section</a:t>
            </a:r>
            <a:endParaRPr sz="25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589" name="Google Shape;589;g26fd64b27c2_0_124"/>
          <p:cNvPicPr preferRelativeResize="0"/>
          <p:nvPr/>
        </p:nvPicPr>
        <p:blipFill>
          <a:blip r:embed="rId3">
            <a:alphaModFix/>
          </a:blip>
          <a:stretch>
            <a:fillRect/>
          </a:stretch>
        </p:blipFill>
        <p:spPr>
          <a:xfrm>
            <a:off x="8181500" y="2102349"/>
            <a:ext cx="1984250" cy="2037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6fd64b27c2_0_1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96" name="Google Shape;596;g26fd64b27c2_0_132"/>
          <p:cNvPicPr preferRelativeResize="0"/>
          <p:nvPr/>
        </p:nvPicPr>
        <p:blipFill>
          <a:blip r:embed="rId3">
            <a:alphaModFix/>
          </a:blip>
          <a:stretch>
            <a:fillRect/>
          </a:stretch>
        </p:blipFill>
        <p:spPr>
          <a:xfrm>
            <a:off x="465575" y="324650"/>
            <a:ext cx="10954400" cy="1544850"/>
          </a:xfrm>
          <a:prstGeom prst="rect">
            <a:avLst/>
          </a:prstGeom>
          <a:noFill/>
          <a:ln>
            <a:noFill/>
          </a:ln>
        </p:spPr>
      </p:pic>
      <p:pic>
        <p:nvPicPr>
          <p:cNvPr id="597" name="Google Shape;597;g26fd64b27c2_0_132"/>
          <p:cNvPicPr preferRelativeResize="0"/>
          <p:nvPr/>
        </p:nvPicPr>
        <p:blipFill>
          <a:blip r:embed="rId4">
            <a:alphaModFix/>
          </a:blip>
          <a:stretch>
            <a:fillRect/>
          </a:stretch>
        </p:blipFill>
        <p:spPr>
          <a:xfrm>
            <a:off x="2861150" y="2207339"/>
            <a:ext cx="4846143" cy="2088712"/>
          </a:xfrm>
          <a:prstGeom prst="rect">
            <a:avLst/>
          </a:prstGeom>
          <a:noFill/>
          <a:ln>
            <a:noFill/>
          </a:ln>
        </p:spPr>
      </p:pic>
      <p:pic>
        <p:nvPicPr>
          <p:cNvPr id="598" name="Google Shape;598;g26fd64b27c2_0_132"/>
          <p:cNvPicPr preferRelativeResize="0"/>
          <p:nvPr/>
        </p:nvPicPr>
        <p:blipFill>
          <a:blip r:embed="rId5">
            <a:alphaModFix/>
          </a:blip>
          <a:stretch>
            <a:fillRect/>
          </a:stretch>
        </p:blipFill>
        <p:spPr>
          <a:xfrm>
            <a:off x="3002050" y="4633912"/>
            <a:ext cx="4829175" cy="19192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a:latin typeface="Times New Roman"/>
                <a:ea typeface="Times New Roman"/>
                <a:cs typeface="Times New Roman"/>
                <a:sym typeface="Times New Roman"/>
              </a:rPr>
              <a:t>Requirement </a:t>
            </a:r>
            <a:endParaRPr>
              <a:latin typeface="Times New Roman"/>
              <a:ea typeface="Times New Roman"/>
              <a:cs typeface="Times New Roman"/>
              <a:sym typeface="Times New Roman"/>
            </a:endParaRPr>
          </a:p>
        </p:txBody>
      </p:sp>
      <p:sp>
        <p:nvSpPr>
          <p:cNvPr id="129" name="Google Shape;129;p6"/>
          <p:cNvSpPr txBox="1"/>
          <p:nvPr>
            <p:ph idx="1" type="body"/>
          </p:nvPr>
        </p:nvSpPr>
        <p:spPr>
          <a:xfrm>
            <a:off x="609600" y="1515353"/>
            <a:ext cx="10972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en-US" sz="2250">
                <a:latin typeface="Times New Roman"/>
                <a:ea typeface="Times New Roman"/>
                <a:cs typeface="Times New Roman"/>
                <a:sym typeface="Times New Roman"/>
              </a:rPr>
              <a:t>HTML </a:t>
            </a:r>
            <a:br>
              <a:rPr lang="en-US" sz="2250">
                <a:latin typeface="Times New Roman"/>
                <a:ea typeface="Times New Roman"/>
                <a:cs typeface="Times New Roman"/>
                <a:sym typeface="Times New Roman"/>
              </a:rPr>
            </a:br>
            <a:br>
              <a:rPr lang="en-US" sz="2250">
                <a:latin typeface="Times New Roman"/>
                <a:ea typeface="Times New Roman"/>
                <a:cs typeface="Times New Roman"/>
                <a:sym typeface="Times New Roman"/>
              </a:rPr>
            </a:br>
            <a:r>
              <a:rPr lang="en-US" sz="2250">
                <a:latin typeface="Times New Roman"/>
                <a:ea typeface="Times New Roman"/>
                <a:cs typeface="Times New Roman"/>
                <a:sym typeface="Times New Roman"/>
              </a:rPr>
              <a:t>CSS </a:t>
            </a:r>
            <a:br>
              <a:rPr lang="en-US" sz="2250">
                <a:latin typeface="Times New Roman"/>
                <a:ea typeface="Times New Roman"/>
                <a:cs typeface="Times New Roman"/>
                <a:sym typeface="Times New Roman"/>
              </a:rPr>
            </a:br>
            <a:br>
              <a:rPr lang="en-US" sz="2250">
                <a:latin typeface="Times New Roman"/>
                <a:ea typeface="Times New Roman"/>
                <a:cs typeface="Times New Roman"/>
                <a:sym typeface="Times New Roman"/>
              </a:rPr>
            </a:br>
            <a:r>
              <a:rPr lang="en-US" sz="2250">
                <a:latin typeface="Times New Roman"/>
                <a:ea typeface="Times New Roman"/>
                <a:cs typeface="Times New Roman"/>
                <a:sym typeface="Times New Roman"/>
              </a:rPr>
              <a:t>JavaScript</a:t>
            </a:r>
            <a:endParaRPr sz="2250">
              <a:latin typeface="Times New Roman"/>
              <a:ea typeface="Times New Roman"/>
              <a:cs typeface="Times New Roman"/>
              <a:sym typeface="Times New Roman"/>
            </a:endParaRPr>
          </a:p>
        </p:txBody>
      </p:sp>
      <p:sp>
        <p:nvSpPr>
          <p:cNvPr id="130" name="Google Shape;130;p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6fd64b27c2_0_145"/>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16</a:t>
            </a:r>
            <a:endParaRPr/>
          </a:p>
        </p:txBody>
      </p:sp>
      <p:sp>
        <p:nvSpPr>
          <p:cNvPr id="605" name="Google Shape;605;g26fd64b27c2_0_14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06" name="Google Shape;606;g26fd64b27c2_0_145"/>
          <p:cNvSpPr txBox="1"/>
          <p:nvPr/>
        </p:nvSpPr>
        <p:spPr>
          <a:xfrm>
            <a:off x="1273400" y="1806900"/>
            <a:ext cx="97683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lang="en-US" sz="2500">
                <a:solidFill>
                  <a:schemeClr val="dk1"/>
                </a:solidFill>
                <a:latin typeface="Lato"/>
                <a:ea typeface="Lato"/>
                <a:cs typeface="Lato"/>
                <a:sym typeface="Lato"/>
              </a:rPr>
              <a:t> </a:t>
            </a:r>
            <a:r>
              <a:rPr lang="en-US" sz="2500">
                <a:solidFill>
                  <a:schemeClr val="dk1"/>
                </a:solidFill>
                <a:latin typeface="Lato"/>
                <a:ea typeface="Lato"/>
                <a:cs typeface="Lato"/>
                <a:sym typeface="Lato"/>
              </a:rPr>
              <a:t>Understanding The Barchart.js  </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 Working On the Pricing-section</a:t>
            </a:r>
            <a:endParaRPr sz="2500">
              <a:solidFill>
                <a:schemeClr val="dk1"/>
              </a:solidFill>
              <a:latin typeface="Lato"/>
              <a:ea typeface="Lato"/>
              <a:cs typeface="Lato"/>
              <a:sym typeface="Lato"/>
            </a:endParaRPr>
          </a:p>
          <a:p>
            <a:pPr indent="-406400" lvl="0" marL="457200" marR="0" rtl="0" algn="l">
              <a:lnSpc>
                <a:spcPct val="115000"/>
              </a:lnSpc>
              <a:spcBef>
                <a:spcPts val="0"/>
              </a:spcBef>
              <a:spcAft>
                <a:spcPts val="0"/>
              </a:spcAft>
              <a:buClr>
                <a:schemeClr val="dk1"/>
              </a:buClr>
              <a:buSzPts val="2800"/>
              <a:buFont typeface="Lato"/>
              <a:buChar char="●"/>
            </a:pPr>
            <a:r>
              <a:rPr lang="en-US" sz="2400">
                <a:solidFill>
                  <a:schemeClr val="dk1"/>
                </a:solidFill>
                <a:latin typeface="Lato"/>
                <a:ea typeface="Lato"/>
                <a:cs typeface="Lato"/>
                <a:sym typeface="Lato"/>
              </a:rPr>
              <a:t> Working On the Feature-section</a:t>
            </a:r>
            <a:endParaRPr sz="28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607" name="Google Shape;607;g26fd64b27c2_0_145"/>
          <p:cNvPicPr preferRelativeResize="0"/>
          <p:nvPr/>
        </p:nvPicPr>
        <p:blipFill>
          <a:blip r:embed="rId3">
            <a:alphaModFix/>
          </a:blip>
          <a:stretch>
            <a:fillRect/>
          </a:stretch>
        </p:blipFill>
        <p:spPr>
          <a:xfrm>
            <a:off x="8181500" y="2102349"/>
            <a:ext cx="1984250" cy="2037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6fd64b27c2_0_15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614" name="Google Shape;614;g26fd64b27c2_0_153"/>
          <p:cNvPicPr preferRelativeResize="0"/>
          <p:nvPr/>
        </p:nvPicPr>
        <p:blipFill>
          <a:blip r:embed="rId3">
            <a:alphaModFix/>
          </a:blip>
          <a:stretch>
            <a:fillRect/>
          </a:stretch>
        </p:blipFill>
        <p:spPr>
          <a:xfrm>
            <a:off x="543850" y="739575"/>
            <a:ext cx="4657600" cy="2112175"/>
          </a:xfrm>
          <a:prstGeom prst="rect">
            <a:avLst/>
          </a:prstGeom>
          <a:noFill/>
          <a:ln>
            <a:noFill/>
          </a:ln>
        </p:spPr>
      </p:pic>
      <p:pic>
        <p:nvPicPr>
          <p:cNvPr id="615" name="Google Shape;615;g26fd64b27c2_0_153"/>
          <p:cNvPicPr preferRelativeResize="0"/>
          <p:nvPr/>
        </p:nvPicPr>
        <p:blipFill>
          <a:blip r:embed="rId4">
            <a:alphaModFix/>
          </a:blip>
          <a:stretch>
            <a:fillRect/>
          </a:stretch>
        </p:blipFill>
        <p:spPr>
          <a:xfrm>
            <a:off x="6597025" y="662712"/>
            <a:ext cx="4460301" cy="2265900"/>
          </a:xfrm>
          <a:prstGeom prst="rect">
            <a:avLst/>
          </a:prstGeom>
          <a:noFill/>
          <a:ln>
            <a:noFill/>
          </a:ln>
        </p:spPr>
      </p:pic>
      <p:pic>
        <p:nvPicPr>
          <p:cNvPr id="616" name="Google Shape;616;g26fd64b27c2_0_153"/>
          <p:cNvPicPr preferRelativeResize="0"/>
          <p:nvPr/>
        </p:nvPicPr>
        <p:blipFill>
          <a:blip r:embed="rId5">
            <a:alphaModFix/>
          </a:blip>
          <a:stretch>
            <a:fillRect/>
          </a:stretch>
        </p:blipFill>
        <p:spPr>
          <a:xfrm>
            <a:off x="3565725" y="3321472"/>
            <a:ext cx="4657600" cy="28736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6fd64b27c2_0_173"/>
          <p:cNvSpPr txBox="1"/>
          <p:nvPr>
            <p:ph type="title"/>
          </p:nvPr>
        </p:nvSpPr>
        <p:spPr>
          <a:xfrm>
            <a:off x="609600" y="274638"/>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Week 17</a:t>
            </a:r>
            <a:endParaRPr/>
          </a:p>
        </p:txBody>
      </p:sp>
      <p:sp>
        <p:nvSpPr>
          <p:cNvPr id="623" name="Google Shape;623;g26fd64b27c2_0_17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24" name="Google Shape;624;g26fd64b27c2_0_173"/>
          <p:cNvSpPr txBox="1"/>
          <p:nvPr/>
        </p:nvSpPr>
        <p:spPr>
          <a:xfrm>
            <a:off x="1273400" y="1806900"/>
            <a:ext cx="9768300" cy="351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374650" lvl="0" marL="457200" marR="0" rtl="0" algn="l">
              <a:lnSpc>
                <a:spcPct val="115000"/>
              </a:lnSpc>
              <a:spcBef>
                <a:spcPts val="1200"/>
              </a:spcBef>
              <a:spcAft>
                <a:spcPts val="0"/>
              </a:spcAft>
              <a:buClr>
                <a:srgbClr val="000000"/>
              </a:buClr>
              <a:buSzPts val="2300"/>
              <a:buFont typeface="Lato"/>
              <a:buChar char="●"/>
            </a:pPr>
            <a:r>
              <a:rPr lang="en-US" sz="2500">
                <a:solidFill>
                  <a:schemeClr val="dk1"/>
                </a:solidFill>
                <a:latin typeface="Lato"/>
                <a:ea typeface="Lato"/>
                <a:cs typeface="Lato"/>
                <a:sym typeface="Lato"/>
              </a:rPr>
              <a:t> </a:t>
            </a:r>
            <a:r>
              <a:rPr lang="en-US" sz="2500">
                <a:solidFill>
                  <a:schemeClr val="dk1"/>
                </a:solidFill>
                <a:latin typeface="Lato"/>
                <a:ea typeface="Lato"/>
                <a:cs typeface="Lato"/>
                <a:sym typeface="Lato"/>
              </a:rPr>
              <a:t>Working On the Footer Section</a:t>
            </a:r>
            <a:endParaRPr sz="2500">
              <a:solidFill>
                <a:schemeClr val="dk1"/>
              </a:solidFill>
              <a:latin typeface="Lato"/>
              <a:ea typeface="Lato"/>
              <a:cs typeface="Lato"/>
              <a:sym typeface="Lato"/>
            </a:endParaRPr>
          </a:p>
          <a:p>
            <a:pPr indent="-387350" lvl="0" marL="457200" marR="0" rtl="0" algn="l">
              <a:lnSpc>
                <a:spcPct val="115000"/>
              </a:lnSpc>
              <a:spcBef>
                <a:spcPts val="0"/>
              </a:spcBef>
              <a:spcAft>
                <a:spcPts val="0"/>
              </a:spcAft>
              <a:buClr>
                <a:schemeClr val="dk1"/>
              </a:buClr>
              <a:buSzPts val="2500"/>
              <a:buFont typeface="Lato"/>
              <a:buChar char="●"/>
            </a:pPr>
            <a:r>
              <a:rPr lang="en-US" sz="2500">
                <a:solidFill>
                  <a:schemeClr val="dk1"/>
                </a:solidFill>
                <a:latin typeface="Lato"/>
                <a:ea typeface="Lato"/>
                <a:cs typeface="Lato"/>
                <a:sym typeface="Lato"/>
              </a:rPr>
              <a:t>Working on the  Collaboration-section</a:t>
            </a:r>
            <a:endParaRPr sz="2500">
              <a:solidFill>
                <a:schemeClr val="dk1"/>
              </a:solidFill>
              <a:latin typeface="Lato"/>
              <a:ea typeface="Lato"/>
              <a:cs typeface="Lato"/>
              <a:sym typeface="Lato"/>
            </a:endParaRPr>
          </a:p>
          <a:p>
            <a:pPr indent="-406400" lvl="0" marL="457200" marR="0" rtl="0" algn="l">
              <a:lnSpc>
                <a:spcPct val="115000"/>
              </a:lnSpc>
              <a:spcBef>
                <a:spcPts val="0"/>
              </a:spcBef>
              <a:spcAft>
                <a:spcPts val="0"/>
              </a:spcAft>
              <a:buClr>
                <a:schemeClr val="dk1"/>
              </a:buClr>
              <a:buSzPts val="2800"/>
              <a:buFont typeface="Lato"/>
              <a:buChar char="●"/>
            </a:pPr>
            <a:r>
              <a:rPr lang="en-US" sz="2400">
                <a:solidFill>
                  <a:schemeClr val="dk1"/>
                </a:solidFill>
                <a:latin typeface="Lato"/>
                <a:ea typeface="Lato"/>
                <a:cs typeface="Lato"/>
                <a:sym typeface="Lato"/>
              </a:rPr>
              <a:t> </a:t>
            </a:r>
            <a:r>
              <a:rPr lang="en-US" sz="2400">
                <a:solidFill>
                  <a:schemeClr val="dk1"/>
                </a:solidFill>
                <a:latin typeface="Lato"/>
                <a:ea typeface="Lato"/>
                <a:cs typeface="Lato"/>
                <a:sym typeface="Lato"/>
              </a:rPr>
              <a:t>Working on the How-to use -section</a:t>
            </a:r>
            <a:endParaRPr sz="2800">
              <a:solidFill>
                <a:schemeClr val="dk1"/>
              </a:solidFill>
              <a:latin typeface="Lato"/>
              <a:ea typeface="Lato"/>
              <a:cs typeface="Lato"/>
              <a:sym typeface="Lato"/>
            </a:endParaRPr>
          </a:p>
          <a:p>
            <a:pPr indent="0" lvl="0" marL="457200" marR="0" rtl="0" algn="l">
              <a:lnSpc>
                <a:spcPct val="115000"/>
              </a:lnSpc>
              <a:spcBef>
                <a:spcPts val="0"/>
              </a:spcBef>
              <a:spcAft>
                <a:spcPts val="0"/>
              </a:spcAft>
              <a:buNone/>
            </a:pPr>
            <a:r>
              <a:t/>
            </a:r>
            <a:endParaRPr sz="2500">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3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1200"/>
              </a:spcAft>
              <a:buClr>
                <a:srgbClr val="000000"/>
              </a:buClr>
              <a:buSzPts val="1300"/>
              <a:buFont typeface="Arial"/>
              <a:buNone/>
            </a:pPr>
            <a:r>
              <a:rPr b="0" i="0" lang="en-US" sz="13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endParaRPr b="0" i="0" sz="1600" u="none" cap="none" strike="noStrike">
              <a:solidFill>
                <a:schemeClr val="dk1"/>
              </a:solidFill>
              <a:latin typeface="Lato"/>
              <a:ea typeface="Lato"/>
              <a:cs typeface="Lato"/>
              <a:sym typeface="Lato"/>
            </a:endParaRPr>
          </a:p>
        </p:txBody>
      </p:sp>
      <p:pic>
        <p:nvPicPr>
          <p:cNvPr id="625" name="Google Shape;625;g26fd64b27c2_0_173"/>
          <p:cNvPicPr preferRelativeResize="0"/>
          <p:nvPr/>
        </p:nvPicPr>
        <p:blipFill>
          <a:blip r:embed="rId3">
            <a:alphaModFix/>
          </a:blip>
          <a:stretch>
            <a:fillRect/>
          </a:stretch>
        </p:blipFill>
        <p:spPr>
          <a:xfrm>
            <a:off x="8181500" y="2102349"/>
            <a:ext cx="1984250" cy="2037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6fd64b27c2_0_18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632" name="Google Shape;632;g26fd64b27c2_0_181"/>
          <p:cNvPicPr preferRelativeResize="0"/>
          <p:nvPr/>
        </p:nvPicPr>
        <p:blipFill>
          <a:blip r:embed="rId3">
            <a:alphaModFix/>
          </a:blip>
          <a:stretch>
            <a:fillRect/>
          </a:stretch>
        </p:blipFill>
        <p:spPr>
          <a:xfrm>
            <a:off x="888300" y="324625"/>
            <a:ext cx="4454050" cy="3647475"/>
          </a:xfrm>
          <a:prstGeom prst="rect">
            <a:avLst/>
          </a:prstGeom>
          <a:noFill/>
          <a:ln>
            <a:noFill/>
          </a:ln>
        </p:spPr>
      </p:pic>
      <p:pic>
        <p:nvPicPr>
          <p:cNvPr id="633" name="Google Shape;633;g26fd64b27c2_0_181"/>
          <p:cNvPicPr preferRelativeResize="0"/>
          <p:nvPr/>
        </p:nvPicPr>
        <p:blipFill>
          <a:blip r:embed="rId4">
            <a:alphaModFix/>
          </a:blip>
          <a:stretch>
            <a:fillRect/>
          </a:stretch>
        </p:blipFill>
        <p:spPr>
          <a:xfrm>
            <a:off x="6669075" y="402925"/>
            <a:ext cx="5092874" cy="2913700"/>
          </a:xfrm>
          <a:prstGeom prst="rect">
            <a:avLst/>
          </a:prstGeom>
          <a:noFill/>
          <a:ln>
            <a:noFill/>
          </a:ln>
        </p:spPr>
      </p:pic>
      <p:pic>
        <p:nvPicPr>
          <p:cNvPr id="634" name="Google Shape;634;g26fd64b27c2_0_181"/>
          <p:cNvPicPr preferRelativeResize="0"/>
          <p:nvPr/>
        </p:nvPicPr>
        <p:blipFill>
          <a:blip r:embed="rId5">
            <a:alphaModFix/>
          </a:blip>
          <a:stretch>
            <a:fillRect/>
          </a:stretch>
        </p:blipFill>
        <p:spPr>
          <a:xfrm>
            <a:off x="5077875" y="3621425"/>
            <a:ext cx="4353559" cy="273492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r>
              <a:rPr lang="en-US">
                <a:latin typeface="Roboto"/>
                <a:ea typeface="Roboto"/>
                <a:cs typeface="Roboto"/>
                <a:sym typeface="Roboto"/>
              </a:rPr>
              <a:t>Conclusion</a:t>
            </a:r>
            <a:endParaRPr/>
          </a:p>
        </p:txBody>
      </p:sp>
      <p:sp>
        <p:nvSpPr>
          <p:cNvPr id="641" name="Google Shape;641;p16"/>
          <p:cNvSpPr txBox="1"/>
          <p:nvPr>
            <p:ph idx="1" type="body"/>
          </p:nvPr>
        </p:nvSpPr>
        <p:spPr>
          <a:xfrm>
            <a:off x="609600" y="1600203"/>
            <a:ext cx="10972800" cy="4526100"/>
          </a:xfrm>
          <a:prstGeom prst="rect">
            <a:avLst/>
          </a:prstGeom>
          <a:noFill/>
          <a:ln>
            <a:noFill/>
          </a:ln>
        </p:spPr>
        <p:txBody>
          <a:bodyPr anchorCtr="0" anchor="t" bIns="45700" lIns="91425" spcFirstLastPara="1" rIns="91425" wrap="square" tIns="45700">
            <a:normAutofit/>
          </a:bodyPr>
          <a:lstStyle/>
          <a:p>
            <a:pPr indent="0" lvl="0" marL="558800" rtl="0" algn="just">
              <a:lnSpc>
                <a:spcPct val="100000"/>
              </a:lnSpc>
              <a:spcBef>
                <a:spcPts val="0"/>
              </a:spcBef>
              <a:spcAft>
                <a:spcPts val="0"/>
              </a:spcAft>
              <a:buSzPts val="1800"/>
              <a:buNone/>
            </a:pPr>
            <a:r>
              <a:rPr lang="en-US" sz="2200">
                <a:latin typeface="Times New Roman"/>
                <a:ea typeface="Times New Roman"/>
                <a:cs typeface="Times New Roman"/>
                <a:sym typeface="Times New Roman"/>
              </a:rPr>
              <a:t>In conclusion, this internship experience has provided valuable insights into the world of React.js development and its application in modern web development projects. Throughout the internship, various aspects of React.js were explored, including component-based architecture, state management, routing, and handling of asynchronous operations.</a:t>
            </a:r>
            <a:endParaRPr sz="2200">
              <a:latin typeface="Times New Roman"/>
              <a:ea typeface="Times New Roman"/>
              <a:cs typeface="Times New Roman"/>
              <a:sym typeface="Times New Roman"/>
            </a:endParaRPr>
          </a:p>
          <a:p>
            <a:pPr indent="0" lvl="0" marL="558800" rtl="0" algn="just">
              <a:lnSpc>
                <a:spcPct val="100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558800" rtl="0" algn="just">
              <a:lnSpc>
                <a:spcPct val="100000"/>
              </a:lnSpc>
              <a:spcBef>
                <a:spcPts val="0"/>
              </a:spcBef>
              <a:spcAft>
                <a:spcPts val="0"/>
              </a:spcAft>
              <a:buSzPts val="1800"/>
              <a:buNone/>
            </a:pPr>
            <a:r>
              <a:rPr lang="en-US" sz="2200">
                <a:latin typeface="Times New Roman"/>
                <a:ea typeface="Times New Roman"/>
                <a:cs typeface="Times New Roman"/>
                <a:sym typeface="Times New Roman"/>
              </a:rPr>
              <a:t>The hands-on experience gained through working on real-world projects has been instrumental in solidifying theoretical knowledge and honing practical skills. From building interactive user interfaces to optimizing performance and maintaining code quality, each task presented unique challenges and learning opportunities.</a:t>
            </a:r>
            <a:endParaRPr sz="2200">
              <a:latin typeface="Times New Roman"/>
              <a:ea typeface="Times New Roman"/>
              <a:cs typeface="Times New Roman"/>
              <a:sym typeface="Times New Roman"/>
            </a:endParaRPr>
          </a:p>
          <a:p>
            <a:pPr indent="0" lvl="0" marL="558800" rtl="0" algn="just">
              <a:lnSpc>
                <a:spcPct val="100000"/>
              </a:lnSpc>
              <a:spcBef>
                <a:spcPts val="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p:txBody>
      </p:sp>
      <p:sp>
        <p:nvSpPr>
          <p:cNvPr id="642" name="Google Shape;642;p1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c0ec069af7_0_434"/>
          <p:cNvSpPr txBox="1"/>
          <p:nvPr>
            <p:ph type="title"/>
          </p:nvPr>
        </p:nvSpPr>
        <p:spPr>
          <a:xfrm>
            <a:off x="1078975" y="366176"/>
            <a:ext cx="9790500" cy="1315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Reference</a:t>
            </a:r>
            <a:endParaRPr/>
          </a:p>
        </p:txBody>
      </p:sp>
      <p:sp>
        <p:nvSpPr>
          <p:cNvPr id="648" name="Google Shape;648;g2c0ec069af7_0_434"/>
          <p:cNvSpPr txBox="1"/>
          <p:nvPr>
            <p:ph idx="1" type="body"/>
          </p:nvPr>
        </p:nvSpPr>
        <p:spPr>
          <a:xfrm>
            <a:off x="585725" y="1681676"/>
            <a:ext cx="11403300" cy="4511400"/>
          </a:xfrm>
          <a:prstGeom prst="rect">
            <a:avLst/>
          </a:prstGeom>
        </p:spPr>
        <p:txBody>
          <a:bodyPr anchorCtr="0" anchor="t" bIns="45700" lIns="91425" spcFirstLastPara="1" rIns="91425" wrap="square" tIns="45700">
            <a:normAutofit fontScale="85000" lnSpcReduction="20000"/>
          </a:bodyPr>
          <a:lstStyle/>
          <a:p>
            <a:pPr indent="0" lvl="0" marL="0" rtl="0" algn="l">
              <a:spcBef>
                <a:spcPts val="360"/>
              </a:spcBef>
              <a:spcAft>
                <a:spcPts val="0"/>
              </a:spcAft>
              <a:buNone/>
            </a:pPr>
            <a:r>
              <a:rPr lang="en-US" u="sng">
                <a:solidFill>
                  <a:schemeClr val="hlink"/>
                </a:solidFill>
                <a:hlinkClick r:id="rId3"/>
              </a:rPr>
              <a:t>https://react.dev/</a:t>
            </a:r>
            <a:endParaRPr/>
          </a:p>
          <a:p>
            <a:pPr indent="0" lvl="0" marL="0" rtl="0" algn="l">
              <a:spcBef>
                <a:spcPts val="360"/>
              </a:spcBef>
              <a:spcAft>
                <a:spcPts val="0"/>
              </a:spcAft>
              <a:buNone/>
            </a:pPr>
            <a:r>
              <a:t/>
            </a:r>
            <a:endParaRPr u="sng">
              <a:solidFill>
                <a:schemeClr val="hlink"/>
              </a:solidFill>
            </a:endParaRPr>
          </a:p>
          <a:p>
            <a:pPr indent="0" lvl="0" marL="0" rtl="0" algn="l">
              <a:spcBef>
                <a:spcPts val="360"/>
              </a:spcBef>
              <a:spcAft>
                <a:spcPts val="0"/>
              </a:spcAft>
              <a:buNone/>
            </a:pPr>
            <a:r>
              <a:rPr lang="en-US" u="sng">
                <a:solidFill>
                  <a:schemeClr val="hlink"/>
                </a:solidFill>
                <a:hlinkClick r:id="rId4"/>
              </a:rPr>
              <a:t>https://developer.mozilla.org/en-US/docs/Web/javascript</a:t>
            </a:r>
            <a:endParaRPr u="sng">
              <a:solidFill>
                <a:schemeClr val="hlink"/>
              </a:solidFill>
            </a:endParaRPr>
          </a:p>
          <a:p>
            <a:pPr indent="0" lvl="0" marL="0" rtl="0" algn="l">
              <a:spcBef>
                <a:spcPts val="360"/>
              </a:spcBef>
              <a:spcAft>
                <a:spcPts val="0"/>
              </a:spcAft>
              <a:buNone/>
            </a:pPr>
            <a:r>
              <a:t/>
            </a:r>
            <a:endParaRPr u="sng">
              <a:solidFill>
                <a:schemeClr val="hlink"/>
              </a:solidFill>
            </a:endParaRPr>
          </a:p>
          <a:p>
            <a:pPr indent="0" lvl="0" marL="0" rtl="0" algn="l">
              <a:spcBef>
                <a:spcPts val="360"/>
              </a:spcBef>
              <a:spcAft>
                <a:spcPts val="0"/>
              </a:spcAft>
              <a:buNone/>
            </a:pPr>
            <a:r>
              <a:rPr lang="en-US" u="sng">
                <a:solidFill>
                  <a:schemeClr val="hlink"/>
                </a:solidFill>
                <a:hlinkClick r:id="rId5"/>
              </a:rPr>
              <a:t>https://www.w3schools.com/</a:t>
            </a:r>
            <a:endParaRPr u="sng">
              <a:solidFill>
                <a:schemeClr val="hlink"/>
              </a:solidFill>
            </a:endParaRPr>
          </a:p>
          <a:p>
            <a:pPr indent="0" lvl="0" marL="0" rtl="0" algn="l">
              <a:spcBef>
                <a:spcPts val="360"/>
              </a:spcBef>
              <a:spcAft>
                <a:spcPts val="0"/>
              </a:spcAft>
              <a:buNone/>
            </a:pPr>
            <a:r>
              <a:t/>
            </a:r>
            <a:endParaRPr u="sng">
              <a:solidFill>
                <a:schemeClr val="hlink"/>
              </a:solidFill>
            </a:endParaRPr>
          </a:p>
          <a:p>
            <a:pPr indent="0" lvl="0" marL="0" rtl="0" algn="l">
              <a:spcBef>
                <a:spcPts val="360"/>
              </a:spcBef>
              <a:spcAft>
                <a:spcPts val="0"/>
              </a:spcAft>
              <a:buNone/>
            </a:pPr>
            <a:r>
              <a:rPr lang="en-US" u="sng">
                <a:solidFill>
                  <a:schemeClr val="hlink"/>
                </a:solidFill>
                <a:hlinkClick r:id="rId6"/>
              </a:rPr>
              <a:t>https://tailwindcss.com/docs/installation</a:t>
            </a:r>
            <a:endParaRPr u="sng">
              <a:solidFill>
                <a:schemeClr val="hlink"/>
              </a:solidFill>
            </a:endParaRPr>
          </a:p>
          <a:p>
            <a:pPr indent="0" lvl="0" marL="0" rtl="0" algn="l">
              <a:spcBef>
                <a:spcPts val="360"/>
              </a:spcBef>
              <a:spcAft>
                <a:spcPts val="0"/>
              </a:spcAft>
              <a:buNone/>
            </a:pPr>
            <a:r>
              <a:t/>
            </a:r>
            <a:endParaRPr u="sng">
              <a:solidFill>
                <a:schemeClr val="hlink"/>
              </a:solidFill>
            </a:endParaRPr>
          </a:p>
          <a:p>
            <a:pPr indent="0" lvl="0" marL="0" rtl="0" algn="l">
              <a:spcBef>
                <a:spcPts val="360"/>
              </a:spcBef>
              <a:spcAft>
                <a:spcPts val="0"/>
              </a:spcAft>
              <a:buNone/>
            </a:pPr>
            <a:r>
              <a:rPr lang="en-US" u="sng">
                <a:solidFill>
                  <a:schemeClr val="hlink"/>
                </a:solidFill>
              </a:rPr>
              <a:t>s://</a:t>
            </a:r>
            <a:r>
              <a:rPr lang="en-US" u="sng">
                <a:solidFill>
                  <a:schemeClr val="hlink"/>
                </a:solidFill>
                <a:hlinkClick r:id="rId7"/>
              </a:rPr>
              <a:t>www.chartjs.org/docs/latest/charts/bar.html</a:t>
            </a:r>
            <a:endParaRPr u="sng">
              <a:solidFill>
                <a:schemeClr val="hlink"/>
              </a:solidFill>
            </a:endParaRPr>
          </a:p>
          <a:p>
            <a:pPr indent="0" lvl="0" marL="0" rtl="0" algn="l">
              <a:spcBef>
                <a:spcPts val="360"/>
              </a:spcBef>
              <a:spcAft>
                <a:spcPts val="0"/>
              </a:spcAft>
              <a:buNone/>
            </a:pPr>
            <a:r>
              <a:t/>
            </a:r>
            <a:endParaRPr u="sng">
              <a:solidFill>
                <a:schemeClr val="hlink"/>
              </a:solidFill>
            </a:endParaRPr>
          </a:p>
          <a:p>
            <a:pPr indent="0" lvl="0" marL="0" rtl="0" algn="l">
              <a:spcBef>
                <a:spcPts val="360"/>
              </a:spcBef>
              <a:spcAft>
                <a:spcPts val="0"/>
              </a:spcAft>
              <a:buNone/>
            </a:pPr>
            <a:r>
              <a:rPr lang="en-US" u="sng">
                <a:solidFill>
                  <a:schemeClr val="hlink"/>
                </a:solidFill>
              </a:rPr>
              <a:t>https://mui.com/material-ui/</a:t>
            </a:r>
            <a:endParaRPr u="sng">
              <a:solidFill>
                <a:schemeClr val="hlink"/>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8"/>
          <p:cNvSpPr txBox="1"/>
          <p:nvPr>
            <p:ph idx="1" type="body"/>
          </p:nvPr>
        </p:nvSpPr>
        <p:spPr>
          <a:xfrm>
            <a:off x="648788" y="2429691"/>
            <a:ext cx="10972800" cy="218118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ctr">
              <a:lnSpc>
                <a:spcPct val="100000"/>
              </a:lnSpc>
              <a:spcBef>
                <a:spcPts val="0"/>
              </a:spcBef>
              <a:spcAft>
                <a:spcPts val="0"/>
              </a:spcAft>
              <a:buClr>
                <a:schemeClr val="dk1"/>
              </a:buClr>
              <a:buSzPct val="100000"/>
              <a:buNone/>
            </a:pPr>
            <a:r>
              <a:t/>
            </a:r>
            <a:endParaRPr sz="11500">
              <a:latin typeface="Calibri"/>
              <a:ea typeface="Calibri"/>
              <a:cs typeface="Calibri"/>
              <a:sym typeface="Calibri"/>
            </a:endParaRPr>
          </a:p>
          <a:p>
            <a:pPr indent="-342900" lvl="0" marL="342900" rtl="0" algn="ctr">
              <a:lnSpc>
                <a:spcPct val="100000"/>
              </a:lnSpc>
              <a:spcBef>
                <a:spcPts val="1437"/>
              </a:spcBef>
              <a:spcAft>
                <a:spcPts val="0"/>
              </a:spcAft>
              <a:buClr>
                <a:schemeClr val="dk1"/>
              </a:buClr>
              <a:buSzPct val="100000"/>
              <a:buNone/>
            </a:pPr>
            <a:r>
              <a:rPr lang="en-US" sz="11500">
                <a:latin typeface="Calibri"/>
                <a:ea typeface="Calibri"/>
                <a:cs typeface="Calibri"/>
                <a:sym typeface="Calibri"/>
              </a:rPr>
              <a:t>Thank You !!</a:t>
            </a:r>
            <a:endParaRPr>
              <a:latin typeface="Calibri"/>
              <a:ea typeface="Calibri"/>
              <a:cs typeface="Calibri"/>
              <a:sym typeface="Calibri"/>
            </a:endParaRPr>
          </a:p>
        </p:txBody>
      </p:sp>
      <p:sp>
        <p:nvSpPr>
          <p:cNvPr id="654" name="Google Shape;654;p1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1/19/2022</a:t>
            </a:r>
            <a:endParaRPr/>
          </a:p>
        </p:txBody>
      </p:sp>
      <p:sp>
        <p:nvSpPr>
          <p:cNvPr id="655" name="Google Shape;655;p1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4300"/>
              <a:t>Week1</a:t>
            </a:r>
            <a:endParaRPr sz="4300"/>
          </a:p>
        </p:txBody>
      </p:sp>
      <p:sp>
        <p:nvSpPr>
          <p:cNvPr id="137" name="Google Shape;137;p7"/>
          <p:cNvSpPr txBox="1"/>
          <p:nvPr>
            <p:ph idx="1" type="body"/>
          </p:nvPr>
        </p:nvSpPr>
        <p:spPr>
          <a:xfrm>
            <a:off x="609600" y="1600203"/>
            <a:ext cx="10972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en-US"/>
              <a:t>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rPr lang="en-US"/>
              <a:t>                   HTML                                                              CSS</a:t>
            </a:r>
            <a:endParaRPr/>
          </a:p>
        </p:txBody>
      </p:sp>
      <p:sp>
        <p:nvSpPr>
          <p:cNvPr id="138" name="Google Shape;138;p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9" name="Google Shape;139;p7"/>
          <p:cNvPicPr preferRelativeResize="0"/>
          <p:nvPr/>
        </p:nvPicPr>
        <p:blipFill rotWithShape="1">
          <a:blip r:embed="rId3">
            <a:alphaModFix/>
          </a:blip>
          <a:srcRect b="0" l="0" r="0" t="0"/>
          <a:stretch/>
        </p:blipFill>
        <p:spPr>
          <a:xfrm>
            <a:off x="2404225" y="3043700"/>
            <a:ext cx="1037525" cy="1037525"/>
          </a:xfrm>
          <a:prstGeom prst="rect">
            <a:avLst/>
          </a:prstGeom>
          <a:noFill/>
          <a:ln>
            <a:noFill/>
          </a:ln>
        </p:spPr>
      </p:pic>
      <p:pic>
        <p:nvPicPr>
          <p:cNvPr id="140" name="Google Shape;140;p7"/>
          <p:cNvPicPr preferRelativeResize="0"/>
          <p:nvPr/>
        </p:nvPicPr>
        <p:blipFill rotWithShape="1">
          <a:blip r:embed="rId4">
            <a:alphaModFix/>
          </a:blip>
          <a:srcRect b="0" l="0" r="0" t="0"/>
          <a:stretch/>
        </p:blipFill>
        <p:spPr>
          <a:xfrm>
            <a:off x="8867425" y="3105413"/>
            <a:ext cx="914100" cy="91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47" name="Google Shape;147;p8"/>
          <p:cNvPicPr preferRelativeResize="0"/>
          <p:nvPr/>
        </p:nvPicPr>
        <p:blipFill rotWithShape="1">
          <a:blip r:embed="rId3">
            <a:alphaModFix/>
          </a:blip>
          <a:srcRect b="0" l="0" r="0" t="0"/>
          <a:stretch/>
        </p:blipFill>
        <p:spPr>
          <a:xfrm>
            <a:off x="2649851" y="1377275"/>
            <a:ext cx="6361701" cy="441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lang="en-US" sz="4300"/>
              <a:t>Week 2</a:t>
            </a:r>
            <a:endParaRPr sz="4300"/>
          </a:p>
        </p:txBody>
      </p:sp>
      <p:sp>
        <p:nvSpPr>
          <p:cNvPr id="154" name="Google Shape;154;p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5" name="Google Shape;155;p9"/>
          <p:cNvSpPr txBox="1"/>
          <p:nvPr/>
        </p:nvSpPr>
        <p:spPr>
          <a:xfrm>
            <a:off x="1505025" y="2037250"/>
            <a:ext cx="9399900" cy="43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Lato"/>
                <a:ea typeface="Lato"/>
                <a:cs typeface="Lato"/>
                <a:sym typeface="Lato"/>
              </a:rPr>
              <a:t>    </a:t>
            </a:r>
            <a:endParaRPr b="0" i="0" sz="2400" u="none" cap="none" strike="noStrike">
              <a:solidFill>
                <a:srgbClr val="FFFFFF"/>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2500"/>
              <a:buFont typeface="Arial"/>
              <a:buNone/>
            </a:pPr>
            <a:r>
              <a:rPr b="0" i="0" lang="en-US" sz="2500" u="none" cap="none" strike="noStrike">
                <a:solidFill>
                  <a:srgbClr val="FFFFFF"/>
                </a:solidFill>
                <a:latin typeface="Lato"/>
                <a:ea typeface="Lato"/>
                <a:cs typeface="Lato"/>
                <a:sym typeface="Lato"/>
              </a:rPr>
              <a:t>        </a:t>
            </a:r>
            <a:r>
              <a:rPr lang="en-US" sz="2500">
                <a:solidFill>
                  <a:schemeClr val="dk1"/>
                </a:solidFill>
                <a:latin typeface="Lato"/>
                <a:ea typeface="Lato"/>
                <a:cs typeface="Lato"/>
                <a:sym typeface="Lato"/>
              </a:rPr>
              <a:t>   Variables</a:t>
            </a:r>
            <a:endParaRPr b="0" i="0" sz="2500" u="none" cap="none" strike="noStrike">
              <a:solidFill>
                <a:schemeClr val="dk1"/>
              </a:solidFill>
              <a:latin typeface="Lato"/>
              <a:ea typeface="Lato"/>
              <a:cs typeface="Lato"/>
              <a:sym typeface="Lato"/>
            </a:endParaRPr>
          </a:p>
          <a:p>
            <a:pPr indent="-387350" lvl="0" marL="457200" marR="0" rtl="0" algn="just">
              <a:lnSpc>
                <a:spcPct val="115000"/>
              </a:lnSpc>
              <a:spcBef>
                <a:spcPts val="120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DATA types </a:t>
            </a:r>
            <a:endParaRPr b="0" i="0" sz="2500" u="none" cap="none" strike="noStrike">
              <a:solidFill>
                <a:schemeClr val="dk1"/>
              </a:solidFill>
              <a:latin typeface="Lato"/>
              <a:ea typeface="Lato"/>
              <a:cs typeface="Lato"/>
              <a:sym typeface="Lato"/>
            </a:endParaRPr>
          </a:p>
          <a:p>
            <a:pPr indent="-387350" lvl="0" marL="457200" marR="0" rtl="0" algn="just">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Data type conversion</a:t>
            </a:r>
            <a:endParaRPr b="0" i="0" sz="2500" u="none" cap="none" strike="noStrike">
              <a:solidFill>
                <a:schemeClr val="dk1"/>
              </a:solidFill>
              <a:latin typeface="Lato"/>
              <a:ea typeface="Lato"/>
              <a:cs typeface="Lato"/>
              <a:sym typeface="Lato"/>
            </a:endParaRPr>
          </a:p>
          <a:p>
            <a:pPr indent="-387350" lvl="0" marL="457200" marR="0" rtl="0" algn="just">
              <a:lnSpc>
                <a:spcPct val="115000"/>
              </a:lnSpc>
              <a:spcBef>
                <a:spcPts val="0"/>
              </a:spcBef>
              <a:spcAft>
                <a:spcPts val="0"/>
              </a:spcAft>
              <a:buClr>
                <a:schemeClr val="dk1"/>
              </a:buClr>
              <a:buSzPts val="2500"/>
              <a:buFont typeface="Lato"/>
              <a:buChar char="●"/>
            </a:pPr>
            <a:r>
              <a:rPr b="0" i="0" lang="en-US" sz="2500" u="none" cap="none" strike="noStrike">
                <a:solidFill>
                  <a:schemeClr val="dk1"/>
                </a:solidFill>
                <a:latin typeface="Lato"/>
                <a:ea typeface="Lato"/>
                <a:cs typeface="Lato"/>
                <a:sym typeface="Lato"/>
              </a:rPr>
              <a:t>    Why string to number</a:t>
            </a:r>
            <a:endParaRPr b="0" i="0" sz="2500" u="none" cap="none" strike="noStrike">
              <a:solidFill>
                <a:schemeClr val="dk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300"/>
              <a:buFont typeface="Arial"/>
              <a:buNone/>
            </a:pPr>
            <a:r>
              <a:rPr b="0" i="0" lang="en-US" sz="1300" u="none" cap="none" strike="noStrike">
                <a:solidFill>
                  <a:srgbClr val="FFFFFF"/>
                </a:solidFill>
                <a:latin typeface="Lato"/>
                <a:ea typeface="Lato"/>
                <a:cs typeface="Lato"/>
                <a:sym typeface="Lato"/>
              </a:rPr>
              <a:t>                                                                                                                 </a:t>
            </a:r>
            <a:endParaRPr b="0" i="0" sz="1500" u="none" cap="none" strike="noStrike">
              <a:solidFill>
                <a:schemeClr val="dk1"/>
              </a:solidFill>
              <a:latin typeface="Lato"/>
              <a:ea typeface="Lato"/>
              <a:cs typeface="Lato"/>
              <a:sym typeface="Lato"/>
            </a:endParaRPr>
          </a:p>
          <a:p>
            <a:pPr indent="0" lvl="0" marL="0" marR="0" rtl="0" algn="just">
              <a:lnSpc>
                <a:spcPct val="115000"/>
              </a:lnSpc>
              <a:spcBef>
                <a:spcPts val="1200"/>
              </a:spcBef>
              <a:spcAft>
                <a:spcPts val="1200"/>
              </a:spcAft>
              <a:buClr>
                <a:srgbClr val="000000"/>
              </a:buClr>
              <a:buSzPts val="1500"/>
              <a:buFont typeface="Arial"/>
              <a:buNone/>
            </a:pPr>
            <a:r>
              <a:rPr b="0" i="0" lang="en-US" sz="1500" u="none" cap="none" strike="noStrike">
                <a:solidFill>
                  <a:schemeClr val="dk1"/>
                </a:solidFill>
                <a:latin typeface="Lato"/>
                <a:ea typeface="Lato"/>
                <a:cs typeface="Lato"/>
                <a:sym typeface="Lato"/>
              </a:rPr>
              <a:t>                                                                                                                                                                  </a:t>
            </a:r>
            <a:r>
              <a:rPr b="0" i="0" lang="en-US" sz="1600" u="none" cap="none" strike="noStrike">
                <a:solidFill>
                  <a:schemeClr val="dk1"/>
                </a:solidFill>
                <a:latin typeface="Lato"/>
                <a:ea typeface="Lato"/>
                <a:cs typeface="Lato"/>
                <a:sym typeface="Lato"/>
              </a:rPr>
              <a:t>            </a:t>
            </a:r>
            <a:r>
              <a:rPr b="0" i="0" lang="en-US" sz="1300" u="none" cap="none" strike="noStrike">
                <a:solidFill>
                  <a:schemeClr val="dk1"/>
                </a:solidFill>
                <a:latin typeface="Lato"/>
                <a:ea typeface="Lato"/>
                <a:cs typeface="Lato"/>
                <a:sym typeface="Lato"/>
              </a:rPr>
              <a:t>                                                                                                                                            </a:t>
            </a:r>
            <a:endParaRPr b="0" i="0" sz="1300" u="none" cap="none" strike="noStrike">
              <a:solidFill>
                <a:schemeClr val="dk1"/>
              </a:solidFill>
              <a:latin typeface="Lato"/>
              <a:ea typeface="Lato"/>
              <a:cs typeface="Lato"/>
              <a:sym typeface="Lato"/>
            </a:endParaRPr>
          </a:p>
        </p:txBody>
      </p:sp>
      <p:pic>
        <p:nvPicPr>
          <p:cNvPr id="156" name="Google Shape;156;p9"/>
          <p:cNvPicPr preferRelativeResize="0"/>
          <p:nvPr/>
        </p:nvPicPr>
        <p:blipFill rotWithShape="1">
          <a:blip r:embed="rId3">
            <a:alphaModFix/>
          </a:blip>
          <a:srcRect b="0" l="0" r="0" t="0"/>
          <a:stretch/>
        </p:blipFill>
        <p:spPr>
          <a:xfrm>
            <a:off x="8007325" y="2575838"/>
            <a:ext cx="1366225" cy="136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